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98" r:id="rId2"/>
    <p:sldId id="295" r:id="rId3"/>
    <p:sldId id="294" r:id="rId4"/>
    <p:sldId id="261" r:id="rId5"/>
    <p:sldId id="299" r:id="rId6"/>
    <p:sldId id="300" r:id="rId7"/>
    <p:sldId id="301" r:id="rId8"/>
    <p:sldId id="302" r:id="rId9"/>
    <p:sldId id="303" r:id="rId10"/>
    <p:sldId id="286" r:id="rId11"/>
    <p:sldId id="278" r:id="rId12"/>
    <p:sldId id="265" r:id="rId13"/>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6A56"/>
    <a:srgbClr val="0DD4D9"/>
    <a:srgbClr val="03B996"/>
    <a:srgbClr val="02886E"/>
    <a:srgbClr val="FF6600"/>
    <a:srgbClr val="1B0AFA"/>
    <a:srgbClr val="4133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12" autoAdjust="0"/>
    <p:restoredTop sz="94660"/>
  </p:normalViewPr>
  <p:slideViewPr>
    <p:cSldViewPr snapToGrid="0">
      <p:cViewPr varScale="1">
        <p:scale>
          <a:sx n="61" d="100"/>
          <a:sy n="61" d="100"/>
        </p:scale>
        <p:origin x="2530" y="58"/>
      </p:cViewPr>
      <p:guideLst/>
    </p:cSldViewPr>
  </p:slideViewPr>
  <p:notesTextViewPr>
    <p:cViewPr>
      <p:scale>
        <a:sx n="1" d="1"/>
        <a:sy n="1" d="1"/>
      </p:scale>
      <p:origin x="0" y="0"/>
    </p:cViewPr>
  </p:notesTextViewPr>
  <p:sorterViewPr>
    <p:cViewPr>
      <p:scale>
        <a:sx n="200" d="100"/>
        <a:sy n="200" d="100"/>
      </p:scale>
      <p:origin x="0" y="-9917"/>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0FF70A8-D387-457F-B906-12E48D76206F}" type="datetimeFigureOut">
              <a:rPr lang="en-US" smtClean="0"/>
              <a:t>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12739C-91B6-4295-B9F3-B9BDE938A67E}" type="slidenum">
              <a:rPr lang="en-US" smtClean="0"/>
              <a:t>‹#›</a:t>
            </a:fld>
            <a:endParaRPr lang="en-US"/>
          </a:p>
        </p:txBody>
      </p:sp>
    </p:spTree>
    <p:extLst>
      <p:ext uri="{BB962C8B-B14F-4D97-AF65-F5344CB8AC3E}">
        <p14:creationId xmlns:p14="http://schemas.microsoft.com/office/powerpoint/2010/main" val="34156033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FF70A8-D387-457F-B906-12E48D76206F}" type="datetimeFigureOut">
              <a:rPr lang="en-US" smtClean="0"/>
              <a:t>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12739C-91B6-4295-B9F3-B9BDE938A67E}" type="slidenum">
              <a:rPr lang="en-US" smtClean="0"/>
              <a:t>‹#›</a:t>
            </a:fld>
            <a:endParaRPr lang="en-US"/>
          </a:p>
        </p:txBody>
      </p:sp>
    </p:spTree>
    <p:extLst>
      <p:ext uri="{BB962C8B-B14F-4D97-AF65-F5344CB8AC3E}">
        <p14:creationId xmlns:p14="http://schemas.microsoft.com/office/powerpoint/2010/main" val="1841618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FF70A8-D387-457F-B906-12E48D76206F}" type="datetimeFigureOut">
              <a:rPr lang="en-US" smtClean="0"/>
              <a:t>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12739C-91B6-4295-B9F3-B9BDE938A67E}" type="slidenum">
              <a:rPr lang="en-US" smtClean="0"/>
              <a:t>‹#›</a:t>
            </a:fld>
            <a:endParaRPr lang="en-US"/>
          </a:p>
        </p:txBody>
      </p:sp>
    </p:spTree>
    <p:extLst>
      <p:ext uri="{BB962C8B-B14F-4D97-AF65-F5344CB8AC3E}">
        <p14:creationId xmlns:p14="http://schemas.microsoft.com/office/powerpoint/2010/main" val="201431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FF70A8-D387-457F-B906-12E48D76206F}" type="datetimeFigureOut">
              <a:rPr lang="en-US" smtClean="0"/>
              <a:t>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12739C-91B6-4295-B9F3-B9BDE938A67E}" type="slidenum">
              <a:rPr lang="en-US" smtClean="0"/>
              <a:t>‹#›</a:t>
            </a:fld>
            <a:endParaRPr lang="en-US"/>
          </a:p>
        </p:txBody>
      </p:sp>
    </p:spTree>
    <p:extLst>
      <p:ext uri="{BB962C8B-B14F-4D97-AF65-F5344CB8AC3E}">
        <p14:creationId xmlns:p14="http://schemas.microsoft.com/office/powerpoint/2010/main" val="182732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0FF70A8-D387-457F-B906-12E48D76206F}" type="datetimeFigureOut">
              <a:rPr lang="en-US" smtClean="0"/>
              <a:t>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12739C-91B6-4295-B9F3-B9BDE938A67E}" type="slidenum">
              <a:rPr lang="en-US" smtClean="0"/>
              <a:t>‹#›</a:t>
            </a:fld>
            <a:endParaRPr lang="en-US"/>
          </a:p>
        </p:txBody>
      </p:sp>
    </p:spTree>
    <p:extLst>
      <p:ext uri="{BB962C8B-B14F-4D97-AF65-F5344CB8AC3E}">
        <p14:creationId xmlns:p14="http://schemas.microsoft.com/office/powerpoint/2010/main" val="1800411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0FF70A8-D387-457F-B906-12E48D76206F}" type="datetimeFigureOut">
              <a:rPr lang="en-US" smtClean="0"/>
              <a:t>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12739C-91B6-4295-B9F3-B9BDE938A67E}" type="slidenum">
              <a:rPr lang="en-US" smtClean="0"/>
              <a:t>‹#›</a:t>
            </a:fld>
            <a:endParaRPr lang="en-US"/>
          </a:p>
        </p:txBody>
      </p:sp>
    </p:spTree>
    <p:extLst>
      <p:ext uri="{BB962C8B-B14F-4D97-AF65-F5344CB8AC3E}">
        <p14:creationId xmlns:p14="http://schemas.microsoft.com/office/powerpoint/2010/main" val="3691315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0FF70A8-D387-457F-B906-12E48D76206F}" type="datetimeFigureOut">
              <a:rPr lang="en-US" smtClean="0"/>
              <a:t>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12739C-91B6-4295-B9F3-B9BDE938A67E}" type="slidenum">
              <a:rPr lang="en-US" smtClean="0"/>
              <a:t>‹#›</a:t>
            </a:fld>
            <a:endParaRPr lang="en-US"/>
          </a:p>
        </p:txBody>
      </p:sp>
    </p:spTree>
    <p:extLst>
      <p:ext uri="{BB962C8B-B14F-4D97-AF65-F5344CB8AC3E}">
        <p14:creationId xmlns:p14="http://schemas.microsoft.com/office/powerpoint/2010/main" val="1031085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0FF70A8-D387-457F-B906-12E48D76206F}" type="datetimeFigureOut">
              <a:rPr lang="en-US" smtClean="0"/>
              <a:t>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12739C-91B6-4295-B9F3-B9BDE938A67E}" type="slidenum">
              <a:rPr lang="en-US" smtClean="0"/>
              <a:t>‹#›</a:t>
            </a:fld>
            <a:endParaRPr lang="en-US"/>
          </a:p>
        </p:txBody>
      </p:sp>
    </p:spTree>
    <p:extLst>
      <p:ext uri="{BB962C8B-B14F-4D97-AF65-F5344CB8AC3E}">
        <p14:creationId xmlns:p14="http://schemas.microsoft.com/office/powerpoint/2010/main" val="3809064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FF70A8-D387-457F-B906-12E48D76206F}" type="datetimeFigureOut">
              <a:rPr lang="en-US" smtClean="0"/>
              <a:t>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12739C-91B6-4295-B9F3-B9BDE938A67E}" type="slidenum">
              <a:rPr lang="en-US" smtClean="0"/>
              <a:t>‹#›</a:t>
            </a:fld>
            <a:endParaRPr lang="en-US"/>
          </a:p>
        </p:txBody>
      </p:sp>
    </p:spTree>
    <p:extLst>
      <p:ext uri="{BB962C8B-B14F-4D97-AF65-F5344CB8AC3E}">
        <p14:creationId xmlns:p14="http://schemas.microsoft.com/office/powerpoint/2010/main" val="2716973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0FF70A8-D387-457F-B906-12E48D76206F}" type="datetimeFigureOut">
              <a:rPr lang="en-US" smtClean="0"/>
              <a:t>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12739C-91B6-4295-B9F3-B9BDE938A67E}" type="slidenum">
              <a:rPr lang="en-US" smtClean="0"/>
              <a:t>‹#›</a:t>
            </a:fld>
            <a:endParaRPr lang="en-US"/>
          </a:p>
        </p:txBody>
      </p:sp>
    </p:spTree>
    <p:extLst>
      <p:ext uri="{BB962C8B-B14F-4D97-AF65-F5344CB8AC3E}">
        <p14:creationId xmlns:p14="http://schemas.microsoft.com/office/powerpoint/2010/main" val="2975555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0FF70A8-D387-457F-B906-12E48D76206F}" type="datetimeFigureOut">
              <a:rPr lang="en-US" smtClean="0"/>
              <a:t>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12739C-91B6-4295-B9F3-B9BDE938A67E}" type="slidenum">
              <a:rPr lang="en-US" smtClean="0"/>
              <a:t>‹#›</a:t>
            </a:fld>
            <a:endParaRPr lang="en-US"/>
          </a:p>
        </p:txBody>
      </p:sp>
    </p:spTree>
    <p:extLst>
      <p:ext uri="{BB962C8B-B14F-4D97-AF65-F5344CB8AC3E}">
        <p14:creationId xmlns:p14="http://schemas.microsoft.com/office/powerpoint/2010/main" val="31653177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3B996"/>
            </a:gs>
            <a:gs pos="85000">
              <a:schemeClr val="bg1"/>
            </a:gs>
            <a:gs pos="100000">
              <a:srgbClr val="00B0F0"/>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D0FF70A8-D387-457F-B906-12E48D76206F}" type="datetimeFigureOut">
              <a:rPr lang="en-US" smtClean="0"/>
              <a:t>1/9/2023</a:t>
            </a:fld>
            <a:endParaRPr 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EB12739C-91B6-4295-B9F3-B9BDE938A67E}" type="slidenum">
              <a:rPr lang="en-US" smtClean="0"/>
              <a:t>‹#›</a:t>
            </a:fld>
            <a:endParaRPr lang="en-US"/>
          </a:p>
        </p:txBody>
      </p:sp>
    </p:spTree>
    <p:extLst>
      <p:ext uri="{BB962C8B-B14F-4D97-AF65-F5344CB8AC3E}">
        <p14:creationId xmlns:p14="http://schemas.microsoft.com/office/powerpoint/2010/main" val="20582067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microsoft.com/office/2007/relationships/hdphoto" Target="../media/hdphoto5.wdp"/><Relationship Id="rId18" Type="http://schemas.openxmlformats.org/officeDocument/2006/relationships/image" Target="../media/image10.png"/><Relationship Id="rId26" Type="http://schemas.openxmlformats.org/officeDocument/2006/relationships/image" Target="../media/image14.png"/><Relationship Id="rId39" Type="http://schemas.microsoft.com/office/2007/relationships/hdphoto" Target="../media/hdphoto18.wdp"/><Relationship Id="rId21" Type="http://schemas.microsoft.com/office/2007/relationships/hdphoto" Target="../media/hdphoto9.wdp"/><Relationship Id="rId34" Type="http://schemas.openxmlformats.org/officeDocument/2006/relationships/image" Target="../media/image18.png"/><Relationship Id="rId42" Type="http://schemas.microsoft.com/office/2007/relationships/hdphoto" Target="../media/hdphoto19.wdp"/><Relationship Id="rId47" Type="http://schemas.openxmlformats.org/officeDocument/2006/relationships/image" Target="../media/image25.png"/><Relationship Id="rId50" Type="http://schemas.openxmlformats.org/officeDocument/2006/relationships/image" Target="../media/image27.png"/><Relationship Id="rId7" Type="http://schemas.microsoft.com/office/2007/relationships/hdphoto" Target="../media/hdphoto2.wdp"/><Relationship Id="rId2" Type="http://schemas.openxmlformats.org/officeDocument/2006/relationships/image" Target="../media/image1.png"/><Relationship Id="rId16" Type="http://schemas.openxmlformats.org/officeDocument/2006/relationships/image" Target="../media/image9.png"/><Relationship Id="rId29" Type="http://schemas.microsoft.com/office/2007/relationships/hdphoto" Target="../media/hdphoto13.wdp"/><Relationship Id="rId11" Type="http://schemas.microsoft.com/office/2007/relationships/hdphoto" Target="../media/hdphoto4.wdp"/><Relationship Id="rId24" Type="http://schemas.openxmlformats.org/officeDocument/2006/relationships/image" Target="../media/image13.png"/><Relationship Id="rId32" Type="http://schemas.openxmlformats.org/officeDocument/2006/relationships/image" Target="../media/image17.png"/><Relationship Id="rId37" Type="http://schemas.microsoft.com/office/2007/relationships/hdphoto" Target="../media/hdphoto17.wdp"/><Relationship Id="rId40" Type="http://schemas.openxmlformats.org/officeDocument/2006/relationships/image" Target="../media/image21.png"/><Relationship Id="rId45" Type="http://schemas.openxmlformats.org/officeDocument/2006/relationships/image" Target="../media/image24.png"/><Relationship Id="rId5" Type="http://schemas.microsoft.com/office/2007/relationships/hdphoto" Target="../media/hdphoto1.wdp"/><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15.png"/><Relationship Id="rId36" Type="http://schemas.openxmlformats.org/officeDocument/2006/relationships/image" Target="../media/image19.png"/><Relationship Id="rId49" Type="http://schemas.openxmlformats.org/officeDocument/2006/relationships/image" Target="../media/image26.jpg"/><Relationship Id="rId10" Type="http://schemas.openxmlformats.org/officeDocument/2006/relationships/image" Target="../media/image6.png"/><Relationship Id="rId19" Type="http://schemas.microsoft.com/office/2007/relationships/hdphoto" Target="../media/hdphoto8.wdp"/><Relationship Id="rId31" Type="http://schemas.microsoft.com/office/2007/relationships/hdphoto" Target="../media/hdphoto14.wdp"/><Relationship Id="rId44" Type="http://schemas.microsoft.com/office/2007/relationships/hdphoto" Target="../media/hdphoto20.wdp"/><Relationship Id="rId4" Type="http://schemas.openxmlformats.org/officeDocument/2006/relationships/image" Target="../media/image3.png"/><Relationship Id="rId9" Type="http://schemas.microsoft.com/office/2007/relationships/hdphoto" Target="../media/hdphoto3.wdp"/><Relationship Id="rId14" Type="http://schemas.openxmlformats.org/officeDocument/2006/relationships/image" Target="../media/image8.png"/><Relationship Id="rId22" Type="http://schemas.openxmlformats.org/officeDocument/2006/relationships/image" Target="../media/image12.png"/><Relationship Id="rId27" Type="http://schemas.microsoft.com/office/2007/relationships/hdphoto" Target="../media/hdphoto12.wdp"/><Relationship Id="rId30" Type="http://schemas.openxmlformats.org/officeDocument/2006/relationships/image" Target="../media/image16.png"/><Relationship Id="rId35" Type="http://schemas.microsoft.com/office/2007/relationships/hdphoto" Target="../media/hdphoto16.wdp"/><Relationship Id="rId43" Type="http://schemas.openxmlformats.org/officeDocument/2006/relationships/image" Target="../media/image23.png"/><Relationship Id="rId48" Type="http://schemas.microsoft.com/office/2007/relationships/hdphoto" Target="../media/hdphoto22.wdp"/><Relationship Id="rId8" Type="http://schemas.openxmlformats.org/officeDocument/2006/relationships/image" Target="../media/image5.png"/><Relationship Id="rId3" Type="http://schemas.openxmlformats.org/officeDocument/2006/relationships/image" Target="../media/image2.png"/><Relationship Id="rId12" Type="http://schemas.openxmlformats.org/officeDocument/2006/relationships/image" Target="../media/image7.png"/><Relationship Id="rId17" Type="http://schemas.microsoft.com/office/2007/relationships/hdphoto" Target="../media/hdphoto7.wdp"/><Relationship Id="rId25" Type="http://schemas.microsoft.com/office/2007/relationships/hdphoto" Target="../media/hdphoto11.wdp"/><Relationship Id="rId33" Type="http://schemas.microsoft.com/office/2007/relationships/hdphoto" Target="../media/hdphoto15.wdp"/><Relationship Id="rId38" Type="http://schemas.openxmlformats.org/officeDocument/2006/relationships/image" Target="../media/image20.png"/><Relationship Id="rId46" Type="http://schemas.microsoft.com/office/2007/relationships/hdphoto" Target="../media/hdphoto21.wdp"/><Relationship Id="rId20" Type="http://schemas.openxmlformats.org/officeDocument/2006/relationships/image" Target="../media/image11.png"/><Relationship Id="rId41"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58.jpg"/><Relationship Id="rId13" Type="http://schemas.openxmlformats.org/officeDocument/2006/relationships/image" Target="../media/image63.jpg"/><Relationship Id="rId18" Type="http://schemas.openxmlformats.org/officeDocument/2006/relationships/image" Target="../media/image68.jpg"/><Relationship Id="rId26" Type="http://schemas.openxmlformats.org/officeDocument/2006/relationships/hyperlink" Target="http://www.chichi.vn/" TargetMode="External"/><Relationship Id="rId3" Type="http://schemas.openxmlformats.org/officeDocument/2006/relationships/image" Target="../media/image53.jpg"/><Relationship Id="rId21" Type="http://schemas.openxmlformats.org/officeDocument/2006/relationships/image" Target="../media/image71.jpg"/><Relationship Id="rId7" Type="http://schemas.openxmlformats.org/officeDocument/2006/relationships/image" Target="../media/image57.jpg"/><Relationship Id="rId12" Type="http://schemas.openxmlformats.org/officeDocument/2006/relationships/image" Target="../media/image62.jpg"/><Relationship Id="rId17" Type="http://schemas.openxmlformats.org/officeDocument/2006/relationships/image" Target="../media/image67.jpg"/><Relationship Id="rId25" Type="http://schemas.openxmlformats.org/officeDocument/2006/relationships/image" Target="../media/image74.jpg"/><Relationship Id="rId2" Type="http://schemas.openxmlformats.org/officeDocument/2006/relationships/image" Target="../media/image52.jpg"/><Relationship Id="rId16" Type="http://schemas.openxmlformats.org/officeDocument/2006/relationships/image" Target="../media/image66.jpg"/><Relationship Id="rId20" Type="http://schemas.openxmlformats.org/officeDocument/2006/relationships/image" Target="../media/image70.jpg"/><Relationship Id="rId1" Type="http://schemas.openxmlformats.org/officeDocument/2006/relationships/slideLayout" Target="../slideLayouts/slideLayout1.xml"/><Relationship Id="rId6" Type="http://schemas.openxmlformats.org/officeDocument/2006/relationships/image" Target="../media/image56.jpg"/><Relationship Id="rId11" Type="http://schemas.openxmlformats.org/officeDocument/2006/relationships/image" Target="../media/image61.jpg"/><Relationship Id="rId24" Type="http://schemas.openxmlformats.org/officeDocument/2006/relationships/image" Target="../media/image21.png"/><Relationship Id="rId5" Type="http://schemas.openxmlformats.org/officeDocument/2006/relationships/image" Target="../media/image55.jpg"/><Relationship Id="rId15" Type="http://schemas.openxmlformats.org/officeDocument/2006/relationships/image" Target="../media/image65.jpg"/><Relationship Id="rId23" Type="http://schemas.openxmlformats.org/officeDocument/2006/relationships/image" Target="../media/image73.jpg"/><Relationship Id="rId10" Type="http://schemas.openxmlformats.org/officeDocument/2006/relationships/image" Target="../media/image60.jpg"/><Relationship Id="rId19" Type="http://schemas.openxmlformats.org/officeDocument/2006/relationships/image" Target="../media/image69.jpg"/><Relationship Id="rId4" Type="http://schemas.openxmlformats.org/officeDocument/2006/relationships/image" Target="../media/image54.jpg"/><Relationship Id="rId9" Type="http://schemas.openxmlformats.org/officeDocument/2006/relationships/image" Target="../media/image59.jpg"/><Relationship Id="rId14" Type="http://schemas.openxmlformats.org/officeDocument/2006/relationships/image" Target="../media/image64.jpg"/><Relationship Id="rId22" Type="http://schemas.openxmlformats.org/officeDocument/2006/relationships/image" Target="../media/image72.jpg"/><Relationship Id="rId27" Type="http://schemas.openxmlformats.org/officeDocument/2006/relationships/hyperlink" Target="http://www.bulongdaichi.com/"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81.jpg"/><Relationship Id="rId13" Type="http://schemas.openxmlformats.org/officeDocument/2006/relationships/image" Target="../media/image86.jpg"/><Relationship Id="rId18" Type="http://schemas.openxmlformats.org/officeDocument/2006/relationships/image" Target="../media/image21.png"/><Relationship Id="rId3" Type="http://schemas.openxmlformats.org/officeDocument/2006/relationships/image" Target="../media/image76.jpg"/><Relationship Id="rId7" Type="http://schemas.openxmlformats.org/officeDocument/2006/relationships/image" Target="../media/image80.jpg"/><Relationship Id="rId12" Type="http://schemas.openxmlformats.org/officeDocument/2006/relationships/image" Target="../media/image85.jpg"/><Relationship Id="rId17" Type="http://schemas.openxmlformats.org/officeDocument/2006/relationships/hyperlink" Target="http://www.bulongdaichi.com/" TargetMode="External"/><Relationship Id="rId2" Type="http://schemas.openxmlformats.org/officeDocument/2006/relationships/image" Target="../media/image75.jpg"/><Relationship Id="rId16" Type="http://schemas.openxmlformats.org/officeDocument/2006/relationships/hyperlink" Target="http://www.chichi.vn/" TargetMode="External"/><Relationship Id="rId1" Type="http://schemas.openxmlformats.org/officeDocument/2006/relationships/slideLayout" Target="../slideLayouts/slideLayout1.xml"/><Relationship Id="rId6" Type="http://schemas.openxmlformats.org/officeDocument/2006/relationships/image" Target="../media/image79.jpg"/><Relationship Id="rId11" Type="http://schemas.openxmlformats.org/officeDocument/2006/relationships/image" Target="../media/image84.jpg"/><Relationship Id="rId5" Type="http://schemas.openxmlformats.org/officeDocument/2006/relationships/image" Target="../media/image78.jpeg"/><Relationship Id="rId15" Type="http://schemas.openxmlformats.org/officeDocument/2006/relationships/image" Target="../media/image88.jpg"/><Relationship Id="rId10" Type="http://schemas.openxmlformats.org/officeDocument/2006/relationships/image" Target="../media/image83.jpg"/><Relationship Id="rId4" Type="http://schemas.openxmlformats.org/officeDocument/2006/relationships/image" Target="../media/image77.jpg"/><Relationship Id="rId9" Type="http://schemas.openxmlformats.org/officeDocument/2006/relationships/image" Target="../media/image82.jpg"/><Relationship Id="rId14" Type="http://schemas.openxmlformats.org/officeDocument/2006/relationships/image" Target="../media/image87.jpg"/></Relationships>
</file>

<file path=ppt/slides/_rels/slide12.xml.rels><?xml version="1.0" encoding="UTF-8" standalone="yes"?>
<Relationships xmlns="http://schemas.openxmlformats.org/package/2006/relationships"><Relationship Id="rId8" Type="http://schemas.openxmlformats.org/officeDocument/2006/relationships/image" Target="../media/image92.jpg"/><Relationship Id="rId13" Type="http://schemas.openxmlformats.org/officeDocument/2006/relationships/image" Target="../media/image21.png"/><Relationship Id="rId3" Type="http://schemas.openxmlformats.org/officeDocument/2006/relationships/hyperlink" Target="http://www.chichi.vn/" TargetMode="External"/><Relationship Id="rId7" Type="http://schemas.openxmlformats.org/officeDocument/2006/relationships/image" Target="../media/image91.jpg"/><Relationship Id="rId12" Type="http://schemas.openxmlformats.org/officeDocument/2006/relationships/image" Target="../media/image96.jpeg"/><Relationship Id="rId2" Type="http://schemas.openxmlformats.org/officeDocument/2006/relationships/image" Target="../media/image89.jpg"/><Relationship Id="rId1" Type="http://schemas.openxmlformats.org/officeDocument/2006/relationships/slideLayout" Target="../slideLayouts/slideLayout1.xml"/><Relationship Id="rId6" Type="http://schemas.openxmlformats.org/officeDocument/2006/relationships/image" Target="../media/image90.jpg"/><Relationship Id="rId11" Type="http://schemas.openxmlformats.org/officeDocument/2006/relationships/image" Target="../media/image95.jpg"/><Relationship Id="rId5" Type="http://schemas.openxmlformats.org/officeDocument/2006/relationships/image" Target="../media/image66.jpg"/><Relationship Id="rId10" Type="http://schemas.openxmlformats.org/officeDocument/2006/relationships/image" Target="../media/image94.jpg"/><Relationship Id="rId4" Type="http://schemas.openxmlformats.org/officeDocument/2006/relationships/hyperlink" Target="http://www.bulongdaichi.com/" TargetMode="External"/><Relationship Id="rId9" Type="http://schemas.openxmlformats.org/officeDocument/2006/relationships/image" Target="../media/image93.jpg"/></Relationships>
</file>

<file path=ppt/slides/_rels/slide2.xml.rels><?xml version="1.0" encoding="UTF-8" standalone="yes"?>
<Relationships xmlns="http://schemas.openxmlformats.org/package/2006/relationships"><Relationship Id="rId3" Type="http://schemas.openxmlformats.org/officeDocument/2006/relationships/hyperlink" Target="http://www.bulongdaichi.com/" TargetMode="External"/><Relationship Id="rId2" Type="http://schemas.openxmlformats.org/officeDocument/2006/relationships/hyperlink" Target="http://www.chichi.vn/" TargetMode="Externa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hyperlink" Target="https://bulongdaichi.com/" TargetMode="External"/><Relationship Id="rId4" Type="http://schemas.openxmlformats.org/officeDocument/2006/relationships/hyperlink" Target="https://chichi.vn/"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www.bulongdaichi.com/" TargetMode="External"/><Relationship Id="rId2" Type="http://schemas.openxmlformats.org/officeDocument/2006/relationships/hyperlink" Target="http://www.chichi.vn/" TargetMode="Externa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hyperlink" Target="https://bulongdaichi.com/" TargetMode="External"/><Relationship Id="rId4" Type="http://schemas.openxmlformats.org/officeDocument/2006/relationships/hyperlink" Target="https://chichi.vn/"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hyperlink" Target="http://www.bulongdaichi.com/" TargetMode="External"/><Relationship Id="rId3" Type="http://schemas.openxmlformats.org/officeDocument/2006/relationships/image" Target="../media/image29.png"/><Relationship Id="rId7" Type="http://schemas.openxmlformats.org/officeDocument/2006/relationships/image" Target="../media/image30.jpg"/><Relationship Id="rId12" Type="http://schemas.openxmlformats.org/officeDocument/2006/relationships/hyperlink" Target="http://www.chichi.vn/" TargetMode="External"/><Relationship Id="rId2" Type="http://schemas.openxmlformats.org/officeDocument/2006/relationships/image" Target="../media/image28.jpg"/><Relationship Id="rId1" Type="http://schemas.openxmlformats.org/officeDocument/2006/relationships/slideLayout" Target="../slideLayouts/slideLayout1.xml"/><Relationship Id="rId6" Type="http://schemas.microsoft.com/office/2007/relationships/hdphoto" Target="../media/hdphoto9.wdp"/><Relationship Id="rId11" Type="http://schemas.microsoft.com/office/2007/relationships/hdphoto" Target="../media/hdphoto4.wdp"/><Relationship Id="rId5" Type="http://schemas.openxmlformats.org/officeDocument/2006/relationships/image" Target="../media/image11.png"/><Relationship Id="rId10" Type="http://schemas.openxmlformats.org/officeDocument/2006/relationships/image" Target="../media/image6.png"/><Relationship Id="rId4" Type="http://schemas.microsoft.com/office/2007/relationships/hdphoto" Target="../media/hdphoto8.wdp"/><Relationship Id="rId9" Type="http://schemas.microsoft.com/office/2007/relationships/hdphoto" Target="../media/hdphoto3.wdp"/><Relationship Id="rId1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microsoft.com/office/2007/relationships/hdphoto" Target="../media/hdphoto24.wdp"/><Relationship Id="rId13" Type="http://schemas.microsoft.com/office/2007/relationships/hdphoto" Target="../media/hdphoto25.wdp"/><Relationship Id="rId3" Type="http://schemas.openxmlformats.org/officeDocument/2006/relationships/image" Target="../media/image9.png"/><Relationship Id="rId7" Type="http://schemas.openxmlformats.org/officeDocument/2006/relationships/image" Target="../media/image33.png"/><Relationship Id="rId12" Type="http://schemas.openxmlformats.org/officeDocument/2006/relationships/image" Target="../media/image35.png"/><Relationship Id="rId2" Type="http://schemas.openxmlformats.org/officeDocument/2006/relationships/image" Target="../media/image31.jpg"/><Relationship Id="rId16" Type="http://schemas.openxmlformats.org/officeDocument/2006/relationships/image" Target="../media/image21.png"/><Relationship Id="rId1" Type="http://schemas.openxmlformats.org/officeDocument/2006/relationships/slideLayout" Target="../slideLayouts/slideLayout1.xml"/><Relationship Id="rId6" Type="http://schemas.microsoft.com/office/2007/relationships/hdphoto" Target="../media/hdphoto23.wdp"/><Relationship Id="rId11" Type="http://schemas.microsoft.com/office/2007/relationships/hdphoto" Target="../media/hdphoto5.wdp"/><Relationship Id="rId5" Type="http://schemas.openxmlformats.org/officeDocument/2006/relationships/image" Target="../media/image32.png"/><Relationship Id="rId15" Type="http://schemas.openxmlformats.org/officeDocument/2006/relationships/hyperlink" Target="http://www.bulongdaichi.com/" TargetMode="External"/><Relationship Id="rId10" Type="http://schemas.openxmlformats.org/officeDocument/2006/relationships/image" Target="../media/image7.png"/><Relationship Id="rId4" Type="http://schemas.microsoft.com/office/2007/relationships/hdphoto" Target="../media/hdphoto7.wdp"/><Relationship Id="rId9" Type="http://schemas.openxmlformats.org/officeDocument/2006/relationships/image" Target="../media/image34.png"/><Relationship Id="rId14" Type="http://schemas.openxmlformats.org/officeDocument/2006/relationships/hyperlink" Target="http://www.chichi.vn/"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38.jfif"/><Relationship Id="rId13"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37.png"/><Relationship Id="rId12" Type="http://schemas.openxmlformats.org/officeDocument/2006/relationships/hyperlink" Target="http://www.bulongdaichi.com/" TargetMode="External"/><Relationship Id="rId2" Type="http://schemas.openxmlformats.org/officeDocument/2006/relationships/image" Target="../media/image36.jpg"/><Relationship Id="rId1" Type="http://schemas.openxmlformats.org/officeDocument/2006/relationships/slideLayout" Target="../slideLayouts/slideLayout1.xml"/><Relationship Id="rId6" Type="http://schemas.microsoft.com/office/2007/relationships/hdphoto" Target="../media/hdphoto16.wdp"/><Relationship Id="rId11" Type="http://schemas.openxmlformats.org/officeDocument/2006/relationships/hyperlink" Target="http://www.chichi.vn/" TargetMode="External"/><Relationship Id="rId5" Type="http://schemas.openxmlformats.org/officeDocument/2006/relationships/image" Target="../media/image18.png"/><Relationship Id="rId10" Type="http://schemas.microsoft.com/office/2007/relationships/hdphoto" Target="../media/hdphoto26.wdp"/><Relationship Id="rId4" Type="http://schemas.microsoft.com/office/2007/relationships/hdphoto" Target="../media/hdphoto14.wdp"/><Relationship Id="rId9" Type="http://schemas.openxmlformats.org/officeDocument/2006/relationships/image" Target="../media/image39.png"/></Relationships>
</file>

<file path=ppt/slides/_rels/slide7.xml.rels><?xml version="1.0" encoding="UTF-8" standalone="yes"?>
<Relationships xmlns="http://schemas.openxmlformats.org/package/2006/relationships"><Relationship Id="rId8" Type="http://schemas.microsoft.com/office/2007/relationships/hdphoto" Target="../media/hdphoto17.wdp"/><Relationship Id="rId13" Type="http://schemas.openxmlformats.org/officeDocument/2006/relationships/hyperlink" Target="http://www.chichi.vn/" TargetMode="External"/><Relationship Id="rId3" Type="http://schemas.openxmlformats.org/officeDocument/2006/relationships/image" Target="../media/image40.jpg"/><Relationship Id="rId7" Type="http://schemas.openxmlformats.org/officeDocument/2006/relationships/image" Target="../media/image19.png"/><Relationship Id="rId12" Type="http://schemas.microsoft.com/office/2007/relationships/hdphoto" Target="../media/hdphoto27.wdp"/><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microsoft.com/office/2007/relationships/hdphoto" Target="../media/hdphoto13.wdp"/><Relationship Id="rId11" Type="http://schemas.openxmlformats.org/officeDocument/2006/relationships/image" Target="../media/image42.png"/><Relationship Id="rId5" Type="http://schemas.openxmlformats.org/officeDocument/2006/relationships/image" Target="../media/image15.png"/><Relationship Id="rId15" Type="http://schemas.openxmlformats.org/officeDocument/2006/relationships/image" Target="../media/image21.png"/><Relationship Id="rId10" Type="http://schemas.microsoft.com/office/2007/relationships/hdphoto" Target="../media/hdphoto12.wdp"/><Relationship Id="rId4" Type="http://schemas.openxmlformats.org/officeDocument/2006/relationships/image" Target="../media/image41.jpg"/><Relationship Id="rId9" Type="http://schemas.openxmlformats.org/officeDocument/2006/relationships/image" Target="../media/image14.png"/><Relationship Id="rId14" Type="http://schemas.openxmlformats.org/officeDocument/2006/relationships/hyperlink" Target="http://www.bulongdaichi.com/"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image" Target="../media/image44.jpg"/><Relationship Id="rId7" Type="http://schemas.openxmlformats.org/officeDocument/2006/relationships/image" Target="../media/image48.jpg"/><Relationship Id="rId2" Type="http://schemas.openxmlformats.org/officeDocument/2006/relationships/image" Target="../media/image43.jfif"/><Relationship Id="rId1" Type="http://schemas.openxmlformats.org/officeDocument/2006/relationships/slideLayout" Target="../slideLayouts/slideLayout1.xml"/><Relationship Id="rId6" Type="http://schemas.openxmlformats.org/officeDocument/2006/relationships/image" Target="../media/image47.jpg"/><Relationship Id="rId11" Type="http://schemas.openxmlformats.org/officeDocument/2006/relationships/hyperlink" Target="http://www.bulongdaichi.com/" TargetMode="External"/><Relationship Id="rId5" Type="http://schemas.openxmlformats.org/officeDocument/2006/relationships/image" Target="../media/image46.jpg"/><Relationship Id="rId10" Type="http://schemas.openxmlformats.org/officeDocument/2006/relationships/hyperlink" Target="http://www.chichi.vn/" TargetMode="External"/><Relationship Id="rId4" Type="http://schemas.openxmlformats.org/officeDocument/2006/relationships/image" Target="../media/image45.png"/><Relationship Id="rId9" Type="http://schemas.openxmlformats.org/officeDocument/2006/relationships/image" Target="../media/image50.jpg"/></Relationships>
</file>

<file path=ppt/slides/_rels/slide9.xml.rels><?xml version="1.0" encoding="UTF-8" standalone="yes"?>
<Relationships xmlns="http://schemas.openxmlformats.org/package/2006/relationships"><Relationship Id="rId3" Type="http://schemas.openxmlformats.org/officeDocument/2006/relationships/hyperlink" Target="http://www.bulongdaichi.com/" TargetMode="External"/><Relationship Id="rId2" Type="http://schemas.openxmlformats.org/officeDocument/2006/relationships/hyperlink" Target="http://www.chichi.vn/" TargetMode="External"/><Relationship Id="rId1" Type="http://schemas.openxmlformats.org/officeDocument/2006/relationships/slideLayout" Target="../slideLayouts/slideLayout1.xml"/><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3B996"/>
            </a:gs>
            <a:gs pos="74000">
              <a:schemeClr val="bg1"/>
            </a:gs>
            <a:gs pos="100000">
              <a:srgbClr val="00B0F0"/>
            </a:gs>
          </a:gsLst>
          <a:lin ang="5400000" scaled="0"/>
          <a:tileRect/>
        </a:gra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C161B9B3-28A6-44F6-BB74-693C30B00DBF}"/>
              </a:ext>
            </a:extLst>
          </p:cNvPr>
          <p:cNvSpPr/>
          <p:nvPr/>
        </p:nvSpPr>
        <p:spPr>
          <a:xfrm>
            <a:off x="3143" y="9336731"/>
            <a:ext cx="6858000" cy="569813"/>
          </a:xfrm>
          <a:prstGeom prst="rect">
            <a:avLst/>
          </a:prstGeom>
          <a:gradFill>
            <a:gsLst>
              <a:gs pos="0">
                <a:srgbClr val="00B050"/>
              </a:gs>
              <a:gs pos="16000">
                <a:schemeClr val="bg1"/>
              </a:gs>
              <a:gs pos="83000">
                <a:schemeClr val="bg1"/>
              </a:gs>
              <a:gs pos="100000">
                <a:srgbClr val="00B05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i="1">
              <a:solidFill>
                <a:schemeClr val="tx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4616E906-ACA9-43DF-AFE2-B630038E1F55}"/>
              </a:ext>
            </a:extLst>
          </p:cNvPr>
          <p:cNvSpPr/>
          <p:nvPr/>
        </p:nvSpPr>
        <p:spPr>
          <a:xfrm>
            <a:off x="0" y="9237669"/>
            <a:ext cx="6870558" cy="7047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a:solidFill>
                  <a:srgbClr val="1B0AFA"/>
                </a:solidFill>
                <a:latin typeface="Roboto" panose="02000000000000000000" pitchFamily="2" charset="0"/>
                <a:ea typeface="Roboto" panose="02000000000000000000" pitchFamily="2" charset="0"/>
                <a:cs typeface="Arial" panose="020B0604020202020204" pitchFamily="34" charset="0"/>
              </a:rPr>
              <a:t> </a:t>
            </a:r>
            <a:r>
              <a:rPr lang="en-US" sz="1600" b="1" cap="all">
                <a:solidFill>
                  <a:srgbClr val="026A56"/>
                </a:solidFill>
                <a:latin typeface="Roboto" panose="02000000000000000000" pitchFamily="2" charset="0"/>
                <a:ea typeface="Roboto" panose="02000000000000000000" pitchFamily="2" charset="0"/>
              </a:rPr>
              <a:t>DAICHI INDUSTRIAL COMPANY LIMITED</a:t>
            </a:r>
            <a:endParaRPr lang="en-US" sz="1100" b="1">
              <a:solidFill>
                <a:srgbClr val="026A56"/>
              </a:solidFill>
              <a:latin typeface="Roboto" panose="02000000000000000000" pitchFamily="2" charset="0"/>
              <a:ea typeface="Roboto" panose="02000000000000000000" pitchFamily="2" charset="0"/>
              <a:cs typeface="Arial" panose="020B0604020202020204" pitchFamily="34" charset="0"/>
            </a:endParaRPr>
          </a:p>
        </p:txBody>
      </p:sp>
      <p:cxnSp>
        <p:nvCxnSpPr>
          <p:cNvPr id="40" name="Straight Connector 39">
            <a:extLst>
              <a:ext uri="{FF2B5EF4-FFF2-40B4-BE49-F238E27FC236}">
                <a16:creationId xmlns:a16="http://schemas.microsoft.com/office/drawing/2014/main" id="{180DC8F9-1D69-4F7A-A9A7-4FCE46A7D581}"/>
              </a:ext>
            </a:extLst>
          </p:cNvPr>
          <p:cNvCxnSpPr>
            <a:cxnSpLocks/>
          </p:cNvCxnSpPr>
          <p:nvPr/>
        </p:nvCxnSpPr>
        <p:spPr>
          <a:xfrm>
            <a:off x="3923131" y="7365728"/>
            <a:ext cx="0" cy="0"/>
          </a:xfrm>
          <a:prstGeom prst="line">
            <a:avLst/>
          </a:prstGeom>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D84A8254-B311-45DA-8BA6-53D84BC8C050}"/>
              </a:ext>
            </a:extLst>
          </p:cNvPr>
          <p:cNvPicPr>
            <a:picLocks noChangeAspect="1"/>
          </p:cNvPicPr>
          <p:nvPr/>
        </p:nvPicPr>
        <p:blipFill>
          <a:blip r:embed="rId2"/>
          <a:stretch>
            <a:fillRect/>
          </a:stretch>
        </p:blipFill>
        <p:spPr>
          <a:xfrm>
            <a:off x="4841681" y="9460034"/>
            <a:ext cx="574800" cy="328457"/>
          </a:xfrm>
          <a:prstGeom prst="rect">
            <a:avLst/>
          </a:prstGeom>
        </p:spPr>
      </p:pic>
      <p:pic>
        <p:nvPicPr>
          <p:cNvPr id="38" name="Picture 37">
            <a:extLst>
              <a:ext uri="{FF2B5EF4-FFF2-40B4-BE49-F238E27FC236}">
                <a16:creationId xmlns:a16="http://schemas.microsoft.com/office/drawing/2014/main" id="{80596C94-8B17-47CA-B556-E6F795749689}"/>
              </a:ext>
            </a:extLst>
          </p:cNvPr>
          <p:cNvPicPr>
            <a:picLocks noChangeAspect="1"/>
          </p:cNvPicPr>
          <p:nvPr/>
        </p:nvPicPr>
        <p:blipFill>
          <a:blip r:embed="rId3"/>
          <a:stretch>
            <a:fillRect/>
          </a:stretch>
        </p:blipFill>
        <p:spPr>
          <a:xfrm>
            <a:off x="5330443" y="9386828"/>
            <a:ext cx="724738" cy="436906"/>
          </a:xfrm>
          <a:prstGeom prst="rect">
            <a:avLst/>
          </a:prstGeom>
        </p:spPr>
      </p:pic>
      <p:sp>
        <p:nvSpPr>
          <p:cNvPr id="32" name="TextBox 31">
            <a:extLst>
              <a:ext uri="{FF2B5EF4-FFF2-40B4-BE49-F238E27FC236}">
                <a16:creationId xmlns:a16="http://schemas.microsoft.com/office/drawing/2014/main" id="{D9AA04E4-BD44-446C-B0DD-282CF6E93A79}"/>
              </a:ext>
            </a:extLst>
          </p:cNvPr>
          <p:cNvSpPr txBox="1"/>
          <p:nvPr/>
        </p:nvSpPr>
        <p:spPr>
          <a:xfrm>
            <a:off x="-21940" y="9638340"/>
            <a:ext cx="4677760" cy="276999"/>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 </a:t>
            </a:r>
            <a:r>
              <a:rPr lang="en-US" sz="900">
                <a:latin typeface="Arial" panose="020B0604020202020204" pitchFamily="34" charset="0"/>
                <a:cs typeface="Arial" panose="020B0604020202020204" pitchFamily="34" charset="0"/>
              </a:rPr>
              <a:t>https://chichi.vn/</a:t>
            </a:r>
            <a:r>
              <a:rPr lang="en-US" sz="900" smtClean="0">
                <a:latin typeface="Arial" panose="020B0604020202020204" pitchFamily="34" charset="0"/>
                <a:cs typeface="Arial" panose="020B0604020202020204" pitchFamily="34" charset="0"/>
              </a:rPr>
              <a:t> </a:t>
            </a:r>
            <a:r>
              <a:rPr lang="en-US" sz="900">
                <a:latin typeface="Arial" panose="020B0604020202020204" pitchFamily="34" charset="0"/>
                <a:cs typeface="Arial" panose="020B0604020202020204" pitchFamily="34" charset="0"/>
              </a:rPr>
              <a:t>– https://bulongdaichi.com/ – Email: </a:t>
            </a:r>
            <a:r>
              <a:rPr lang="en-US" sz="900" smtClean="0">
                <a:latin typeface="Arial" panose="020B0604020202020204" pitchFamily="34" charset="0"/>
                <a:cs typeface="Arial" panose="020B0604020202020204" pitchFamily="34" charset="0"/>
              </a:rPr>
              <a:t>nguyendinhchi.34vn@gmail.com</a:t>
            </a:r>
            <a:endParaRPr lang="en-US" sz="1200">
              <a:latin typeface="Arial" panose="020B0604020202020204" pitchFamily="34" charset="0"/>
              <a:cs typeface="Arial" panose="020B0604020202020204" pitchFamily="34" charset="0"/>
            </a:endParaRPr>
          </a:p>
        </p:txBody>
      </p:sp>
      <p:sp>
        <p:nvSpPr>
          <p:cNvPr id="63" name="Rectangle 62">
            <a:extLst>
              <a:ext uri="{FF2B5EF4-FFF2-40B4-BE49-F238E27FC236}">
                <a16:creationId xmlns:a16="http://schemas.microsoft.com/office/drawing/2014/main" id="{C161B9B3-28A6-44F6-BB74-693C30B00DBF}"/>
              </a:ext>
            </a:extLst>
          </p:cNvPr>
          <p:cNvSpPr/>
          <p:nvPr/>
        </p:nvSpPr>
        <p:spPr>
          <a:xfrm>
            <a:off x="0" y="6350"/>
            <a:ext cx="6858000" cy="1139627"/>
          </a:xfrm>
          <a:prstGeom prst="rect">
            <a:avLst/>
          </a:prstGeom>
          <a:gradFill>
            <a:gsLst>
              <a:gs pos="0">
                <a:srgbClr val="00B050"/>
              </a:gs>
              <a:gs pos="22000">
                <a:schemeClr val="bg1"/>
              </a:gs>
              <a:gs pos="83000">
                <a:schemeClr val="bg1"/>
              </a:gs>
              <a:gs pos="100000">
                <a:srgbClr val="00B05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0070C0"/>
                </a:solidFill>
                <a:latin typeface="Arial" panose="020B0604020202020204" pitchFamily="34" charset="0"/>
                <a:cs typeface="Arial" panose="020B0604020202020204" pitchFamily="34" charset="0"/>
              </a:rPr>
              <a:t>CÔNG TY TNHH </a:t>
            </a:r>
            <a:r>
              <a:rPr lang="en-US" b="1" smtClean="0">
                <a:solidFill>
                  <a:srgbClr val="0070C0"/>
                </a:solidFill>
                <a:latin typeface="Arial" panose="020B0604020202020204" pitchFamily="34" charset="0"/>
                <a:cs typeface="Arial" panose="020B0604020202020204" pitchFamily="34" charset="0"/>
              </a:rPr>
              <a:t>CÔNG NGHIỆP DAICHI</a:t>
            </a:r>
            <a:endParaRPr lang="en-US" b="1">
              <a:solidFill>
                <a:srgbClr val="0070C0"/>
              </a:solidFill>
              <a:latin typeface="Arial" panose="020B0604020202020204" pitchFamily="34" charset="0"/>
              <a:cs typeface="Arial" panose="020B0604020202020204" pitchFamily="34" charset="0"/>
            </a:endParaRPr>
          </a:p>
          <a:p>
            <a:pPr algn="ctr"/>
            <a:r>
              <a:rPr lang="en-US" sz="1400" i="1" smtClean="0">
                <a:solidFill>
                  <a:schemeClr val="tx1"/>
                </a:solidFill>
                <a:latin typeface="Arial" panose="020B0604020202020204" pitchFamily="34" charset="0"/>
                <a:cs typeface="Arial" panose="020B0604020202020204" pitchFamily="34" charset="0"/>
              </a:rPr>
              <a:t>Uy Tín – Đặt Lên Hàng Đầu</a:t>
            </a:r>
            <a:endParaRPr lang="en-US" sz="1400" i="1">
              <a:solidFill>
                <a:schemeClr val="tx1"/>
              </a:solidFill>
              <a:latin typeface="Arial" panose="020B0604020202020204" pitchFamily="34" charset="0"/>
              <a:cs typeface="Arial" panose="020B0604020202020204" pitchFamily="34" charset="0"/>
            </a:endParaRPr>
          </a:p>
        </p:txBody>
      </p:sp>
      <p:sp>
        <p:nvSpPr>
          <p:cNvPr id="2" name="Rounded Rectangle 1"/>
          <p:cNvSpPr/>
          <p:nvPr/>
        </p:nvSpPr>
        <p:spPr>
          <a:xfrm>
            <a:off x="214491" y="3300239"/>
            <a:ext cx="6429017" cy="3977383"/>
          </a:xfrm>
          <a:prstGeom prst="roundRect">
            <a:avLst>
              <a:gd name="adj" fmla="val 6491"/>
            </a:avLst>
          </a:prstGeom>
          <a:solidFill>
            <a:schemeClr val="lt1"/>
          </a:solidFill>
          <a:ln>
            <a:solidFill>
              <a:srgbClr val="02886E"/>
            </a:solidFill>
          </a:ln>
          <a:effectLst>
            <a:reflection blurRad="6350" stA="50000" endA="300" endPos="38500" dist="50800" dir="5400000" sy="-100000" algn="bl" rotWithShape="0"/>
          </a:effectLst>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gn="ctr"/>
            <a:endParaRPr lang="en-US"/>
          </a:p>
        </p:txBody>
      </p:sp>
      <p:sp>
        <p:nvSpPr>
          <p:cNvPr id="3" name="Rounded Rectangle 2"/>
          <p:cNvSpPr/>
          <p:nvPr/>
        </p:nvSpPr>
        <p:spPr>
          <a:xfrm>
            <a:off x="357099" y="7678293"/>
            <a:ext cx="4773270" cy="400833"/>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nchor="ctr">
            <a:noAutofit/>
          </a:bodyPr>
          <a:lstStyle/>
          <a:p>
            <a:r>
              <a:rPr lang="en-US" b="1" err="1" smtClean="0">
                <a:ln w="0"/>
                <a:solidFill>
                  <a:srgbClr val="02886E"/>
                </a:solidFill>
                <a:effectLst>
                  <a:outerShdw blurRad="38100" dist="25400" dir="5400000" algn="ctr" rotWithShape="0">
                    <a:srgbClr val="6E747A">
                      <a:alpha val="43000"/>
                    </a:srgbClr>
                  </a:outerShdw>
                </a:effectLst>
              </a:rPr>
              <a:t>Chuyên</a:t>
            </a:r>
            <a:r>
              <a:rPr lang="en-US" b="1" smtClean="0">
                <a:ln w="0"/>
                <a:solidFill>
                  <a:srgbClr val="02886E"/>
                </a:solidFill>
                <a:effectLst>
                  <a:outerShdw blurRad="38100" dist="25400" dir="5400000" algn="ctr" rotWithShape="0">
                    <a:srgbClr val="6E747A">
                      <a:alpha val="43000"/>
                    </a:srgbClr>
                  </a:outerShdw>
                </a:effectLst>
              </a:rPr>
              <a:t> </a:t>
            </a:r>
            <a:r>
              <a:rPr lang="en-US" b="1" err="1" smtClean="0">
                <a:ln w="0"/>
                <a:solidFill>
                  <a:srgbClr val="02886E"/>
                </a:solidFill>
                <a:effectLst>
                  <a:outerShdw blurRad="38100" dist="25400" dir="5400000" algn="ctr" rotWithShape="0">
                    <a:srgbClr val="6E747A">
                      <a:alpha val="43000"/>
                    </a:srgbClr>
                  </a:outerShdw>
                </a:effectLst>
              </a:rPr>
              <a:t>Bulong</a:t>
            </a:r>
            <a:r>
              <a:rPr lang="en-US" b="1" smtClean="0">
                <a:ln w="0"/>
                <a:solidFill>
                  <a:srgbClr val="02886E"/>
                </a:solidFill>
                <a:effectLst>
                  <a:outerShdw blurRad="38100" dist="25400" dir="5400000" algn="ctr" rotWithShape="0">
                    <a:srgbClr val="6E747A">
                      <a:alpha val="43000"/>
                    </a:srgbClr>
                  </a:outerShdw>
                </a:effectLst>
              </a:rPr>
              <a:t>, </a:t>
            </a:r>
            <a:r>
              <a:rPr lang="en-US" b="1" err="1" smtClean="0">
                <a:ln w="0"/>
                <a:solidFill>
                  <a:srgbClr val="02886E"/>
                </a:solidFill>
                <a:effectLst>
                  <a:outerShdw blurRad="38100" dist="25400" dir="5400000" algn="ctr" rotWithShape="0">
                    <a:srgbClr val="6E747A">
                      <a:alpha val="43000"/>
                    </a:srgbClr>
                  </a:outerShdw>
                </a:effectLst>
              </a:rPr>
              <a:t>Đai</a:t>
            </a:r>
            <a:r>
              <a:rPr lang="en-US" b="1" smtClean="0">
                <a:ln w="0"/>
                <a:solidFill>
                  <a:srgbClr val="02886E"/>
                </a:solidFill>
                <a:effectLst>
                  <a:outerShdw blurRad="38100" dist="25400" dir="5400000" algn="ctr" rotWithShape="0">
                    <a:srgbClr val="6E747A">
                      <a:alpha val="43000"/>
                    </a:srgbClr>
                  </a:outerShdw>
                </a:effectLst>
              </a:rPr>
              <a:t> </a:t>
            </a:r>
            <a:r>
              <a:rPr lang="en-US" b="1" err="1">
                <a:ln w="0"/>
                <a:solidFill>
                  <a:srgbClr val="02886E"/>
                </a:solidFill>
                <a:effectLst>
                  <a:outerShdw blurRad="38100" dist="25400" dir="5400000" algn="ctr" rotWithShape="0">
                    <a:srgbClr val="6E747A">
                      <a:alpha val="43000"/>
                    </a:srgbClr>
                  </a:outerShdw>
                </a:effectLst>
              </a:rPr>
              <a:t>Ố</a:t>
            </a:r>
            <a:r>
              <a:rPr lang="en-US" b="1" err="1" smtClean="0">
                <a:ln w="0"/>
                <a:solidFill>
                  <a:srgbClr val="02886E"/>
                </a:solidFill>
                <a:effectLst>
                  <a:outerShdw blurRad="38100" dist="25400" dir="5400000" algn="ctr" rotWithShape="0">
                    <a:srgbClr val="6E747A">
                      <a:alpha val="43000"/>
                    </a:srgbClr>
                  </a:outerShdw>
                </a:effectLst>
              </a:rPr>
              <a:t>c</a:t>
            </a:r>
            <a:r>
              <a:rPr lang="en-US" b="1" smtClean="0">
                <a:ln w="0"/>
                <a:solidFill>
                  <a:srgbClr val="02886E"/>
                </a:solidFill>
                <a:effectLst>
                  <a:outerShdw blurRad="38100" dist="25400" dir="5400000" algn="ctr" rotWithShape="0">
                    <a:srgbClr val="6E747A">
                      <a:alpha val="43000"/>
                    </a:srgbClr>
                  </a:outerShdw>
                </a:effectLst>
              </a:rPr>
              <a:t>, </a:t>
            </a:r>
            <a:r>
              <a:rPr lang="en-US" b="1" err="1" smtClean="0">
                <a:ln w="0"/>
                <a:solidFill>
                  <a:srgbClr val="02886E"/>
                </a:solidFill>
                <a:effectLst>
                  <a:outerShdw blurRad="38100" dist="25400" dir="5400000" algn="ctr" rotWithShape="0">
                    <a:srgbClr val="6E747A">
                      <a:alpha val="43000"/>
                    </a:srgbClr>
                  </a:outerShdw>
                </a:effectLst>
              </a:rPr>
              <a:t>Thanh</a:t>
            </a:r>
            <a:r>
              <a:rPr lang="en-US" b="1" smtClean="0">
                <a:ln w="0"/>
                <a:solidFill>
                  <a:srgbClr val="02886E"/>
                </a:solidFill>
                <a:effectLst>
                  <a:outerShdw blurRad="38100" dist="25400" dir="5400000" algn="ctr" rotWithShape="0">
                    <a:srgbClr val="6E747A">
                      <a:alpha val="43000"/>
                    </a:srgbClr>
                  </a:outerShdw>
                </a:effectLst>
              </a:rPr>
              <a:t> </a:t>
            </a:r>
            <a:r>
              <a:rPr lang="en-US" b="1">
                <a:ln w="0"/>
                <a:solidFill>
                  <a:srgbClr val="02886E"/>
                </a:solidFill>
                <a:effectLst>
                  <a:outerShdw blurRad="38100" dist="25400" dir="5400000" algn="ctr" rotWithShape="0">
                    <a:srgbClr val="6E747A">
                      <a:alpha val="43000"/>
                    </a:srgbClr>
                  </a:outerShdw>
                </a:effectLst>
              </a:rPr>
              <a:t>R</a:t>
            </a:r>
            <a:r>
              <a:rPr lang="en-US" b="1" smtClean="0">
                <a:ln w="0"/>
                <a:solidFill>
                  <a:srgbClr val="02886E"/>
                </a:solidFill>
                <a:effectLst>
                  <a:outerShdw blurRad="38100" dist="25400" dir="5400000" algn="ctr" rotWithShape="0">
                    <a:srgbClr val="6E747A">
                      <a:alpha val="43000"/>
                    </a:srgbClr>
                  </a:outerShdw>
                </a:effectLst>
              </a:rPr>
              <a:t>en, </a:t>
            </a:r>
            <a:r>
              <a:rPr lang="en-US" b="1" err="1" smtClean="0">
                <a:ln w="0"/>
                <a:solidFill>
                  <a:srgbClr val="02886E"/>
                </a:solidFill>
                <a:effectLst>
                  <a:outerShdw blurRad="38100" dist="25400" dir="5400000" algn="ctr" rotWithShape="0">
                    <a:srgbClr val="6E747A">
                      <a:alpha val="43000"/>
                    </a:srgbClr>
                  </a:outerShdw>
                </a:effectLst>
              </a:rPr>
              <a:t>Phẳng</a:t>
            </a:r>
            <a:r>
              <a:rPr lang="en-US" b="1" smtClean="0">
                <a:ln w="0"/>
                <a:solidFill>
                  <a:srgbClr val="02886E"/>
                </a:solidFill>
                <a:effectLst>
                  <a:outerShdw blurRad="38100" dist="25400" dir="5400000" algn="ctr" rotWithShape="0">
                    <a:srgbClr val="6E747A">
                      <a:alpha val="43000"/>
                    </a:srgbClr>
                  </a:outerShdw>
                </a:effectLst>
              </a:rPr>
              <a:t> </a:t>
            </a:r>
            <a:r>
              <a:rPr lang="en-US" b="1" err="1">
                <a:ln w="0"/>
                <a:solidFill>
                  <a:srgbClr val="02886E"/>
                </a:solidFill>
                <a:effectLst>
                  <a:outerShdw blurRad="38100" dist="25400" dir="5400000" algn="ctr" rotWithShape="0">
                    <a:srgbClr val="6E747A">
                      <a:alpha val="43000"/>
                    </a:srgbClr>
                  </a:outerShdw>
                </a:effectLst>
              </a:rPr>
              <a:t>V</a:t>
            </a:r>
            <a:r>
              <a:rPr lang="en-US" b="1" err="1" smtClean="0">
                <a:ln w="0"/>
                <a:solidFill>
                  <a:srgbClr val="02886E"/>
                </a:solidFill>
                <a:effectLst>
                  <a:outerShdw blurRad="38100" dist="25400" dir="5400000" algn="ctr" rotWithShape="0">
                    <a:srgbClr val="6E747A">
                      <a:alpha val="43000"/>
                    </a:srgbClr>
                  </a:outerShdw>
                </a:effectLst>
              </a:rPr>
              <a:t>ênh</a:t>
            </a:r>
            <a:endParaRPr lang="en-US" b="1">
              <a:ln w="0"/>
              <a:solidFill>
                <a:srgbClr val="02886E"/>
              </a:solidFill>
              <a:effectLst>
                <a:outerShdw blurRad="38100" dist="25400" dir="5400000" algn="ctr" rotWithShape="0">
                  <a:srgbClr val="6E747A">
                    <a:alpha val="43000"/>
                  </a:srgbClr>
                </a:outerShdw>
              </a:effectLst>
            </a:endParaRPr>
          </a:p>
        </p:txBody>
      </p:sp>
      <p:sp>
        <p:nvSpPr>
          <p:cNvPr id="47" name="Rounded Rectangle 46"/>
          <p:cNvSpPr/>
          <p:nvPr/>
        </p:nvSpPr>
        <p:spPr>
          <a:xfrm>
            <a:off x="357099" y="8388355"/>
            <a:ext cx="4773270" cy="400833"/>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nchor="ctr">
            <a:noAutofit/>
          </a:bodyPr>
          <a:lstStyle/>
          <a:p>
            <a:r>
              <a:rPr lang="en-US" b="1" err="1" smtClean="0">
                <a:ln w="0"/>
                <a:solidFill>
                  <a:srgbClr val="02886E"/>
                </a:solidFill>
                <a:effectLst>
                  <a:outerShdw blurRad="38100" dist="25400" dir="5400000" algn="ctr" rotWithShape="0">
                    <a:srgbClr val="6E747A">
                      <a:alpha val="43000"/>
                    </a:srgbClr>
                  </a:outerShdw>
                </a:effectLst>
              </a:rPr>
              <a:t>Chuyên</a:t>
            </a:r>
            <a:r>
              <a:rPr lang="en-US" b="1" smtClean="0">
                <a:ln w="0"/>
                <a:solidFill>
                  <a:srgbClr val="02886E"/>
                </a:solidFill>
                <a:effectLst>
                  <a:outerShdw blurRad="38100" dist="25400" dir="5400000" algn="ctr" rotWithShape="0">
                    <a:srgbClr val="6E747A">
                      <a:alpha val="43000"/>
                    </a:srgbClr>
                  </a:outerShdw>
                </a:effectLst>
              </a:rPr>
              <a:t> </a:t>
            </a:r>
            <a:r>
              <a:rPr lang="en-US" b="1" err="1" smtClean="0">
                <a:ln w="0"/>
                <a:solidFill>
                  <a:srgbClr val="02886E"/>
                </a:solidFill>
                <a:effectLst>
                  <a:outerShdw blurRad="38100" dist="25400" dir="5400000" algn="ctr" rotWithShape="0">
                    <a:srgbClr val="6E747A">
                      <a:alpha val="43000"/>
                    </a:srgbClr>
                  </a:outerShdw>
                </a:effectLst>
              </a:rPr>
              <a:t>Phụ</a:t>
            </a:r>
            <a:r>
              <a:rPr lang="en-US" b="1" smtClean="0">
                <a:ln w="0"/>
                <a:solidFill>
                  <a:srgbClr val="02886E"/>
                </a:solidFill>
                <a:effectLst>
                  <a:outerShdw blurRad="38100" dist="25400" dir="5400000" algn="ctr" rotWithShape="0">
                    <a:srgbClr val="6E747A">
                      <a:alpha val="43000"/>
                    </a:srgbClr>
                  </a:outerShdw>
                </a:effectLst>
              </a:rPr>
              <a:t> Kiện Nhôm Định Hình</a:t>
            </a:r>
            <a:endParaRPr lang="en-US" b="1">
              <a:ln w="0"/>
              <a:solidFill>
                <a:srgbClr val="02886E"/>
              </a:solidFill>
              <a:effectLst>
                <a:outerShdw blurRad="38100" dist="25400" dir="5400000" algn="ctr" rotWithShape="0">
                  <a:srgbClr val="6E747A">
                    <a:alpha val="43000"/>
                  </a:srgbClr>
                </a:outerShdw>
              </a:effectLst>
            </a:endParaRPr>
          </a:p>
        </p:txBody>
      </p:sp>
      <p:sp>
        <p:nvSpPr>
          <p:cNvPr id="4" name="Rectangle 3"/>
          <p:cNvSpPr/>
          <p:nvPr/>
        </p:nvSpPr>
        <p:spPr>
          <a:xfrm>
            <a:off x="736784" y="1984704"/>
            <a:ext cx="5384424" cy="707886"/>
          </a:xfrm>
          <a:prstGeom prst="rect">
            <a:avLst/>
          </a:prstGeom>
          <a:noFill/>
          <a:effectLst>
            <a:glow rad="228600">
              <a:schemeClr val="accent4">
                <a:satMod val="175000"/>
                <a:alpha val="40000"/>
              </a:schemeClr>
            </a:glow>
          </a:effectLst>
        </p:spPr>
        <p:txBody>
          <a:bodyPr wrap="none" lIns="91440" tIns="45720" rIns="91440" bIns="45720">
            <a:spAutoFit/>
          </a:bodyPr>
          <a:lstStyle/>
          <a:p>
            <a:pPr algn="ctr"/>
            <a:r>
              <a:rPr lang="en-US" sz="4000" b="1" smtClean="0">
                <a:ln w="12700">
                  <a:solidFill>
                    <a:srgbClr val="0070C0"/>
                  </a:solidFill>
                  <a:prstDash val="solid"/>
                </a:ln>
                <a:solidFill>
                  <a:schemeClr val="bg1"/>
                </a:solidFill>
                <a:effectLst>
                  <a:outerShdw blurRad="50800" dist="38100" dir="2700000" algn="tl" rotWithShape="0">
                    <a:prstClr val="black">
                      <a:alpha val="40000"/>
                    </a:prstClr>
                  </a:outerShdw>
                  <a:reflection blurRad="6350" stA="50000" endA="300" endPos="50000" dist="29997" dir="5400000" sy="-100000" algn="bl" rotWithShape="0"/>
                </a:effectLst>
                <a:latin typeface=".VnBlack" panose="020B7200000000000000" pitchFamily="34" charset="0"/>
              </a:rPr>
              <a:t>DAI</a:t>
            </a:r>
            <a:r>
              <a:rPr lang="en-US" sz="4000" b="1" smtClean="0">
                <a:ln w="12700">
                  <a:solidFill>
                    <a:schemeClr val="bg1"/>
                  </a:solidFill>
                  <a:prstDash val="solid"/>
                </a:ln>
                <a:solidFill>
                  <a:srgbClr val="1B0AFA"/>
                </a:solidFill>
                <a:effectLst>
                  <a:outerShdw blurRad="50800" dist="38100" dir="2700000" algn="tl" rotWithShape="0">
                    <a:prstClr val="black">
                      <a:alpha val="40000"/>
                    </a:prstClr>
                  </a:outerShdw>
                  <a:reflection blurRad="6350" stA="50000" endA="300" endPos="50000" dist="29997" dir="5400000" sy="-100000" algn="bl" rotWithShape="0"/>
                </a:effectLst>
                <a:latin typeface=".VnBlack" panose="020B7200000000000000" pitchFamily="34" charset="0"/>
              </a:rPr>
              <a:t>CHI</a:t>
            </a:r>
            <a:r>
              <a:rPr lang="en-US" sz="4000" b="1" smtClean="0">
                <a:ln w="6600">
                  <a:solidFill>
                    <a:schemeClr val="accent2"/>
                  </a:solidFill>
                  <a:prstDash val="solid"/>
                </a:ln>
                <a:solidFill>
                  <a:srgbClr val="FFFFFF"/>
                </a:solidFill>
                <a:effectLst>
                  <a:outerShdw blurRad="50800" dist="38100" dir="2700000" algn="tl" rotWithShape="0">
                    <a:prstClr val="black">
                      <a:alpha val="40000"/>
                    </a:prstClr>
                  </a:outerShdw>
                  <a:reflection blurRad="6350" stA="50000" endA="300" endPos="50000" dist="29997" dir="5400000" sy="-100000" algn="bl" rotWithShape="0"/>
                </a:effectLst>
                <a:latin typeface=".VnBlack" panose="020B7200000000000000" pitchFamily="34" charset="0"/>
              </a:rPr>
              <a:t> </a:t>
            </a:r>
            <a:r>
              <a:rPr lang="en-US" sz="4000" b="1" smtClean="0">
                <a:ln w="12700">
                  <a:solidFill>
                    <a:schemeClr val="bg1"/>
                  </a:solidFill>
                  <a:prstDash val="solid"/>
                </a:ln>
                <a:solidFill>
                  <a:schemeClr val="accent2">
                    <a:lumMod val="50000"/>
                  </a:schemeClr>
                </a:solidFill>
                <a:effectLst>
                  <a:outerShdw blurRad="50800" dist="38100" dir="2700000" algn="tl" rotWithShape="0">
                    <a:prstClr val="black">
                      <a:alpha val="40000"/>
                    </a:prstClr>
                  </a:outerShdw>
                  <a:reflection blurRad="6350" stA="50000" endA="300" endPos="50000" dist="29997" dir="5400000" sy="-100000" algn="bl" rotWithShape="0"/>
                </a:effectLst>
                <a:latin typeface=".VnBlack" panose="020B7200000000000000" pitchFamily="34" charset="0"/>
              </a:rPr>
              <a:t>CATALOGE</a:t>
            </a:r>
            <a:endParaRPr lang="en-US" sz="4000" b="1">
              <a:ln w="12700">
                <a:solidFill>
                  <a:schemeClr val="bg1"/>
                </a:solidFill>
                <a:prstDash val="solid"/>
              </a:ln>
              <a:solidFill>
                <a:schemeClr val="accent2">
                  <a:lumMod val="50000"/>
                </a:schemeClr>
              </a:solidFill>
              <a:effectLst>
                <a:outerShdw blurRad="50800" dist="38100" dir="2700000" algn="tl" rotWithShape="0">
                  <a:prstClr val="black">
                    <a:alpha val="40000"/>
                  </a:prstClr>
                </a:outerShdw>
                <a:reflection blurRad="6350" stA="50000" endA="300" endPos="50000" dist="29997" dir="5400000" sy="-100000" algn="bl" rotWithShape="0"/>
              </a:effectLst>
              <a:latin typeface=".VnBlack" panose="020B7200000000000000" pitchFamily="34" charset="0"/>
            </a:endParaRPr>
          </a:p>
        </p:txBody>
      </p:sp>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74700" y1="43700" x2="78200" y2="44600"/>
                      </a14:backgroundRemoval>
                    </a14:imgEffect>
                  </a14:imgLayer>
                </a14:imgProps>
              </a:ext>
              <a:ext uri="{28A0092B-C50C-407E-A947-70E740481C1C}">
                <a14:useLocalDpi xmlns:a14="http://schemas.microsoft.com/office/drawing/2010/main" val="0"/>
              </a:ext>
            </a:extLst>
          </a:blip>
          <a:srcRect l="12420" t="26727" r="13242" b="28889"/>
          <a:stretch/>
        </p:blipFill>
        <p:spPr>
          <a:xfrm>
            <a:off x="1938525" y="4758935"/>
            <a:ext cx="481826" cy="287675"/>
          </a:xfrm>
          <a:prstGeom prst="rect">
            <a:avLst/>
          </a:prstGeom>
        </p:spPr>
      </p:pic>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1563" b="90000" l="5938" r="90000"/>
                    </a14:imgEffect>
                  </a14:imgLayer>
                </a14:imgProps>
              </a:ext>
              <a:ext uri="{28A0092B-C50C-407E-A947-70E740481C1C}">
                <a14:useLocalDpi xmlns:a14="http://schemas.microsoft.com/office/drawing/2010/main" val="0"/>
              </a:ext>
            </a:extLst>
          </a:blip>
          <a:srcRect l="7106" t="4681" r="11319" b="16621"/>
          <a:stretch/>
        </p:blipFill>
        <p:spPr>
          <a:xfrm>
            <a:off x="280253" y="4540855"/>
            <a:ext cx="612830" cy="591219"/>
          </a:xfrm>
          <a:prstGeom prst="rect">
            <a:avLst/>
          </a:prstGeom>
        </p:spPr>
      </p:pic>
      <p:pic>
        <p:nvPicPr>
          <p:cNvPr id="7" name="Picture 6"/>
          <p:cNvPicPr>
            <a:picLocks noChangeAspect="1"/>
          </p:cNvPicPr>
          <p:nvPr/>
        </p:nvPicPr>
        <p:blipFill rotWithShape="1">
          <a:blip r:embed="rId8">
            <a:extLst>
              <a:ext uri="{BEBA8EAE-BF5A-486C-A8C5-ECC9F3942E4B}">
                <a14:imgProps xmlns:a14="http://schemas.microsoft.com/office/drawing/2010/main">
                  <a14:imgLayer r:embed="rId9">
                    <a14:imgEffect>
                      <a14:backgroundRemoval t="1867" b="95467" l="7400" r="93400"/>
                    </a14:imgEffect>
                  </a14:imgLayer>
                </a14:imgProps>
              </a:ext>
              <a:ext uri="{28A0092B-C50C-407E-A947-70E740481C1C}">
                <a14:useLocalDpi xmlns:a14="http://schemas.microsoft.com/office/drawing/2010/main" val="0"/>
              </a:ext>
            </a:extLst>
          </a:blip>
          <a:srcRect l="7419" r="6049" b="4907"/>
          <a:stretch/>
        </p:blipFill>
        <p:spPr>
          <a:xfrm>
            <a:off x="4049772" y="3719813"/>
            <a:ext cx="531333" cy="437925"/>
          </a:xfrm>
          <a:prstGeom prst="rect">
            <a:avLst/>
          </a:prstGeom>
        </p:spPr>
      </p:pic>
      <p:pic>
        <p:nvPicPr>
          <p:cNvPr id="8" name="Picture 7"/>
          <p:cNvPicPr>
            <a:picLocks noChangeAspect="1"/>
          </p:cNvPicPr>
          <p:nvPr/>
        </p:nvPicPr>
        <p:blipFill>
          <a:blip r:embed="rId10">
            <a:extLst>
              <a:ext uri="{BEBA8EAE-BF5A-486C-A8C5-ECC9F3942E4B}">
                <a14:imgProps xmlns:a14="http://schemas.microsoft.com/office/drawing/2010/main">
                  <a14:imgLayer r:embed="rId11">
                    <a14:imgEffect>
                      <a14:backgroundRemoval t="500" b="97750" l="0" r="97000">
                        <a14:foregroundMark x1="77750" y1="38000" x2="77750" y2="38000"/>
                        <a14:foregroundMark x1="69000" y1="83250" x2="72000" y2="85750"/>
                      </a14:backgroundRemoval>
                    </a14:imgEffect>
                  </a14:imgLayer>
                </a14:imgProps>
              </a:ext>
              <a:ext uri="{28A0092B-C50C-407E-A947-70E740481C1C}">
                <a14:useLocalDpi xmlns:a14="http://schemas.microsoft.com/office/drawing/2010/main" val="0"/>
              </a:ext>
            </a:extLst>
          </a:blip>
          <a:stretch>
            <a:fillRect/>
          </a:stretch>
        </p:blipFill>
        <p:spPr>
          <a:xfrm>
            <a:off x="3205968" y="3476331"/>
            <a:ext cx="775170" cy="775170"/>
          </a:xfrm>
          <a:prstGeom prst="rect">
            <a:avLst/>
          </a:prstGeom>
        </p:spPr>
      </p:pic>
      <p:pic>
        <p:nvPicPr>
          <p:cNvPr id="9" name="Picture 8"/>
          <p:cNvPicPr>
            <a:picLocks noChangeAspect="1"/>
          </p:cNvPicPr>
          <p:nvPr/>
        </p:nvPicPr>
        <p:blipFill>
          <a:blip r:embed="rId12">
            <a:extLst>
              <a:ext uri="{BEBA8EAE-BF5A-486C-A8C5-ECC9F3942E4B}">
                <a14:imgProps xmlns:a14="http://schemas.microsoft.com/office/drawing/2010/main">
                  <a14:imgLayer r:embed="rId13">
                    <a14:imgEffect>
                      <a14:backgroundRemoval t="0" b="90000" l="750" r="99250"/>
                    </a14:imgEffect>
                  </a14:imgLayer>
                </a14:imgProps>
              </a:ext>
              <a:ext uri="{28A0092B-C50C-407E-A947-70E740481C1C}">
                <a14:useLocalDpi xmlns:a14="http://schemas.microsoft.com/office/drawing/2010/main" val="0"/>
              </a:ext>
            </a:extLst>
          </a:blip>
          <a:stretch>
            <a:fillRect/>
          </a:stretch>
        </p:blipFill>
        <p:spPr>
          <a:xfrm>
            <a:off x="4581105" y="3373380"/>
            <a:ext cx="1078456" cy="1078456"/>
          </a:xfrm>
          <a:prstGeom prst="rect">
            <a:avLst/>
          </a:prstGeom>
        </p:spPr>
      </p:pic>
      <p:pic>
        <p:nvPicPr>
          <p:cNvPr id="10" name="Picture 9"/>
          <p:cNvPicPr>
            <a:picLocks noChangeAspect="1"/>
          </p:cNvPicPr>
          <p:nvPr/>
        </p:nvPicPr>
        <p:blipFill>
          <a:blip r:embed="rId14">
            <a:extLst>
              <a:ext uri="{BEBA8EAE-BF5A-486C-A8C5-ECC9F3942E4B}">
                <a14:imgProps xmlns:a14="http://schemas.microsoft.com/office/drawing/2010/main">
                  <a14:imgLayer r:embed="rId15">
                    <a14:imgEffect>
                      <a14:backgroundRemoval t="19452" b="89589" l="10000" r="95000">
                        <a14:foregroundMark x1="21500" y1="55890" x2="34750" y2="56986"/>
                      </a14:backgroundRemoval>
                    </a14:imgEffect>
                  </a14:imgLayer>
                </a14:imgProps>
              </a:ext>
              <a:ext uri="{28A0092B-C50C-407E-A947-70E740481C1C}">
                <a14:useLocalDpi xmlns:a14="http://schemas.microsoft.com/office/drawing/2010/main" val="0"/>
              </a:ext>
            </a:extLst>
          </a:blip>
          <a:stretch>
            <a:fillRect/>
          </a:stretch>
        </p:blipFill>
        <p:spPr>
          <a:xfrm>
            <a:off x="872024" y="4397999"/>
            <a:ext cx="890794" cy="812850"/>
          </a:xfrm>
          <a:prstGeom prst="rect">
            <a:avLst/>
          </a:prstGeom>
        </p:spPr>
      </p:pic>
      <p:pic>
        <p:nvPicPr>
          <p:cNvPr id="11" name="Picture 10"/>
          <p:cNvPicPr>
            <a:picLocks noChangeAspect="1"/>
          </p:cNvPicPr>
          <p:nvPr/>
        </p:nvPicPr>
        <p:blipFill rotWithShape="1">
          <a:blip r:embed="rId16">
            <a:extLst>
              <a:ext uri="{BEBA8EAE-BF5A-486C-A8C5-ECC9F3942E4B}">
                <a14:imgProps xmlns:a14="http://schemas.microsoft.com/office/drawing/2010/main">
                  <a14:imgLayer r:embed="rId17">
                    <a14:imgEffect>
                      <a14:backgroundRemoval t="24250" b="90000" l="2500" r="92500">
                        <a14:foregroundMark x1="45500" y1="35500" x2="40500" y2="43500"/>
                        <a14:foregroundMark x1="40500" y1="38750" x2="38500" y2="45500"/>
                        <a14:foregroundMark x1="7000" y1="50500" x2="24000" y2="46250"/>
                        <a14:foregroundMark x1="13500" y1="47500" x2="21500" y2="46250"/>
                        <a14:foregroundMark x1="89250" y1="30750" x2="89500" y2="40250"/>
                        <a14:foregroundMark x1="83500" y1="28250" x2="89000" y2="33750"/>
                        <a14:foregroundMark x1="56750" y1="28750" x2="81000" y2="32000"/>
                        <a14:foregroundMark x1="54750" y1="28500" x2="51500" y2="35000"/>
                        <a14:foregroundMark x1="43750" y1="33750" x2="36250" y2="38250"/>
                      </a14:backgroundRemoval>
                    </a14:imgEffect>
                  </a14:imgLayer>
                </a14:imgProps>
              </a:ext>
              <a:ext uri="{28A0092B-C50C-407E-A947-70E740481C1C}">
                <a14:useLocalDpi xmlns:a14="http://schemas.microsoft.com/office/drawing/2010/main" val="0"/>
              </a:ext>
            </a:extLst>
          </a:blip>
          <a:srcRect t="25220" r="7289" b="12302"/>
          <a:stretch/>
        </p:blipFill>
        <p:spPr>
          <a:xfrm>
            <a:off x="1749130" y="3805343"/>
            <a:ext cx="594359" cy="400546"/>
          </a:xfrm>
          <a:prstGeom prst="rect">
            <a:avLst/>
          </a:prstGeom>
        </p:spPr>
      </p:pic>
      <p:pic>
        <p:nvPicPr>
          <p:cNvPr id="13" name="Picture 12"/>
          <p:cNvPicPr>
            <a:picLocks noChangeAspect="1"/>
          </p:cNvPicPr>
          <p:nvPr/>
        </p:nvPicPr>
        <p:blipFill>
          <a:blip r:embed="rId18">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86651" y="3510023"/>
            <a:ext cx="881189" cy="818828"/>
          </a:xfrm>
          <a:prstGeom prst="rect">
            <a:avLst/>
          </a:prstGeom>
        </p:spPr>
      </p:pic>
      <p:pic>
        <p:nvPicPr>
          <p:cNvPr id="14" name="Picture 13"/>
          <p:cNvPicPr>
            <a:picLocks noChangeAspect="1"/>
          </p:cNvPicPr>
          <p:nvPr/>
        </p:nvPicPr>
        <p:blipFill rotWithShape="1">
          <a:blip r:embed="rId20">
            <a:extLst>
              <a:ext uri="{BEBA8EAE-BF5A-486C-A8C5-ECC9F3942E4B}">
                <a14:imgProps xmlns:a14="http://schemas.microsoft.com/office/drawing/2010/main">
                  <a14:imgLayer r:embed="rId21">
                    <a14:imgEffect>
                      <a14:backgroundRemoval t="10000" b="90000" l="10000" r="90000">
                        <a14:foregroundMark x1="22505" y1="53271" x2="22718" y2="71729"/>
                      </a14:backgroundRemoval>
                    </a14:imgEffect>
                  </a14:imgLayer>
                </a14:imgProps>
              </a:ext>
              <a:ext uri="{28A0092B-C50C-407E-A947-70E740481C1C}">
                <a14:useLocalDpi xmlns:a14="http://schemas.microsoft.com/office/drawing/2010/main" val="0"/>
              </a:ext>
            </a:extLst>
          </a:blip>
          <a:srcRect l="11103" t="28703" r="16024" b="10690"/>
          <a:stretch/>
        </p:blipFill>
        <p:spPr>
          <a:xfrm>
            <a:off x="262194" y="3602072"/>
            <a:ext cx="735254" cy="555666"/>
          </a:xfrm>
          <a:prstGeom prst="rect">
            <a:avLst/>
          </a:prstGeom>
        </p:spPr>
      </p:pic>
      <p:pic>
        <p:nvPicPr>
          <p:cNvPr id="15" name="Picture 14"/>
          <p:cNvPicPr>
            <a:picLocks noChangeAspect="1"/>
          </p:cNvPicPr>
          <p:nvPr/>
        </p:nvPicPr>
        <p:blipFill>
          <a:blip r:embed="rId22">
            <a:extLst>
              <a:ext uri="{BEBA8EAE-BF5A-486C-A8C5-ECC9F3942E4B}">
                <a14:imgProps xmlns:a14="http://schemas.microsoft.com/office/drawing/2010/main">
                  <a14:imgLayer r:embed="rId23">
                    <a14:imgEffect>
                      <a14:backgroundRemoval t="1500" b="94875" l="3875" r="96250">
                        <a14:foregroundMark x1="25750" y1="35500" x2="24875" y2="67625"/>
                        <a14:foregroundMark x1="25750" y1="28250" x2="36875" y2="32375"/>
                        <a14:foregroundMark x1="78375" y1="52250" x2="12625" y2="80250"/>
                        <a14:foregroundMark x1="88750" y1="50625" x2="93125" y2="51000"/>
                        <a14:foregroundMark x1="7000" y1="88250" x2="10625" y2="91625"/>
                        <a14:foregroundMark x1="42875" y1="4625" x2="49375" y2="4500"/>
                        <a14:foregroundMark x1="43875" y1="4250" x2="46375" y2="3000"/>
                      </a14:backgroundRemoval>
                    </a14:imgEffect>
                  </a14:imgLayer>
                </a14:imgProps>
              </a:ext>
              <a:ext uri="{28A0092B-C50C-407E-A947-70E740481C1C}">
                <a14:useLocalDpi xmlns:a14="http://schemas.microsoft.com/office/drawing/2010/main" val="0"/>
              </a:ext>
            </a:extLst>
          </a:blip>
          <a:stretch>
            <a:fillRect/>
          </a:stretch>
        </p:blipFill>
        <p:spPr>
          <a:xfrm>
            <a:off x="2392297" y="3548627"/>
            <a:ext cx="702874" cy="702874"/>
          </a:xfrm>
          <a:prstGeom prst="rect">
            <a:avLst/>
          </a:prstGeom>
        </p:spPr>
      </p:pic>
      <p:pic>
        <p:nvPicPr>
          <p:cNvPr id="16" name="Picture 15"/>
          <p:cNvPicPr>
            <a:picLocks noChangeAspect="1"/>
          </p:cNvPicPr>
          <p:nvPr/>
        </p:nvPicPr>
        <p:blipFill rotWithShape="1">
          <a:blip r:embed="rId24">
            <a:extLst>
              <a:ext uri="{BEBA8EAE-BF5A-486C-A8C5-ECC9F3942E4B}">
                <a14:imgProps xmlns:a14="http://schemas.microsoft.com/office/drawing/2010/main">
                  <a14:imgLayer r:embed="rId25">
                    <a14:imgEffect>
                      <a14:backgroundRemoval t="4910" b="92765" l="10000" r="90000"/>
                    </a14:imgEffect>
                  </a14:imgLayer>
                </a14:imgProps>
              </a:ext>
              <a:ext uri="{28A0092B-C50C-407E-A947-70E740481C1C}">
                <a14:useLocalDpi xmlns:a14="http://schemas.microsoft.com/office/drawing/2010/main" val="0"/>
              </a:ext>
            </a:extLst>
          </a:blip>
          <a:srcRect l="17809" r="15525" b="6361"/>
          <a:stretch/>
        </p:blipFill>
        <p:spPr>
          <a:xfrm>
            <a:off x="2669698" y="4640473"/>
            <a:ext cx="579054" cy="524597"/>
          </a:xfrm>
          <a:prstGeom prst="rect">
            <a:avLst/>
          </a:prstGeom>
        </p:spPr>
      </p:pic>
      <p:pic>
        <p:nvPicPr>
          <p:cNvPr id="17" name="Picture 16"/>
          <p:cNvPicPr>
            <a:picLocks noChangeAspect="1"/>
          </p:cNvPicPr>
          <p:nvPr/>
        </p:nvPicPr>
        <p:blipFill>
          <a:blip r:embed="rId26">
            <a:extLst>
              <a:ext uri="{BEBA8EAE-BF5A-486C-A8C5-ECC9F3942E4B}">
                <a14:imgProps xmlns:a14="http://schemas.microsoft.com/office/drawing/2010/main">
                  <a14:imgLayer r:embed="rId27">
                    <a14:imgEffect>
                      <a14:backgroundRemoval t="1667" b="98500" l="0" r="99667">
                        <a14:foregroundMark x1="39833" y1="64500" x2="39833" y2="64500"/>
                        <a14:foregroundMark x1="57667" y1="64833" x2="57667" y2="64833"/>
                      </a14:backgroundRemoval>
                    </a14:imgEffect>
                  </a14:imgLayer>
                </a14:imgProps>
              </a:ext>
              <a:ext uri="{28A0092B-C50C-407E-A947-70E740481C1C}">
                <a14:useLocalDpi xmlns:a14="http://schemas.microsoft.com/office/drawing/2010/main" val="0"/>
              </a:ext>
            </a:extLst>
          </a:blip>
          <a:stretch>
            <a:fillRect/>
          </a:stretch>
        </p:blipFill>
        <p:spPr>
          <a:xfrm>
            <a:off x="4956439" y="4739927"/>
            <a:ext cx="460042" cy="460042"/>
          </a:xfrm>
          <a:prstGeom prst="rect">
            <a:avLst/>
          </a:prstGeom>
        </p:spPr>
      </p:pic>
      <p:pic>
        <p:nvPicPr>
          <p:cNvPr id="18" name="Picture 17"/>
          <p:cNvPicPr>
            <a:picLocks noChangeAspect="1"/>
          </p:cNvPicPr>
          <p:nvPr/>
        </p:nvPicPr>
        <p:blipFill rotWithShape="1">
          <a:blip r:embed="rId28">
            <a:extLst>
              <a:ext uri="{BEBA8EAE-BF5A-486C-A8C5-ECC9F3942E4B}">
                <a14:imgProps xmlns:a14="http://schemas.microsoft.com/office/drawing/2010/main">
                  <a14:imgLayer r:embed="rId29">
                    <a14:imgEffect>
                      <a14:backgroundRemoval t="28125" b="82969" l="4375" r="96250"/>
                    </a14:imgEffect>
                  </a14:imgLayer>
                </a14:imgProps>
              </a:ext>
              <a:ext uri="{28A0092B-C50C-407E-A947-70E740481C1C}">
                <a14:useLocalDpi xmlns:a14="http://schemas.microsoft.com/office/drawing/2010/main" val="0"/>
              </a:ext>
            </a:extLst>
          </a:blip>
          <a:srcRect l="3625" t="29625" r="3000" b="17969"/>
          <a:stretch/>
        </p:blipFill>
        <p:spPr>
          <a:xfrm>
            <a:off x="4315438" y="4765558"/>
            <a:ext cx="736015" cy="413075"/>
          </a:xfrm>
          <a:prstGeom prst="rect">
            <a:avLst/>
          </a:prstGeom>
        </p:spPr>
      </p:pic>
      <p:pic>
        <p:nvPicPr>
          <p:cNvPr id="19" name="Picture 18"/>
          <p:cNvPicPr>
            <a:picLocks noChangeAspect="1"/>
          </p:cNvPicPr>
          <p:nvPr/>
        </p:nvPicPr>
        <p:blipFill rotWithShape="1">
          <a:blip r:embed="rId30">
            <a:extLst>
              <a:ext uri="{BEBA8EAE-BF5A-486C-A8C5-ECC9F3942E4B}">
                <a14:imgProps xmlns:a14="http://schemas.microsoft.com/office/drawing/2010/main">
                  <a14:imgLayer r:embed="rId31">
                    <a14:imgEffect>
                      <a14:backgroundRemoval t="21500" b="75000" l="2700" r="99600">
                        <a14:foregroundMark x1="27800" y1="39400" x2="27800" y2="39400"/>
                      </a14:backgroundRemoval>
                    </a14:imgEffect>
                  </a14:imgLayer>
                </a14:imgProps>
              </a:ext>
              <a:ext uri="{28A0092B-C50C-407E-A947-70E740481C1C}">
                <a14:useLocalDpi xmlns:a14="http://schemas.microsoft.com/office/drawing/2010/main" val="0"/>
              </a:ext>
            </a:extLst>
          </a:blip>
          <a:srcRect t="25373" b="23826"/>
          <a:stretch/>
        </p:blipFill>
        <p:spPr>
          <a:xfrm>
            <a:off x="3694308" y="4893480"/>
            <a:ext cx="657483" cy="334012"/>
          </a:xfrm>
          <a:prstGeom prst="rect">
            <a:avLst/>
          </a:prstGeom>
        </p:spPr>
      </p:pic>
      <p:pic>
        <p:nvPicPr>
          <p:cNvPr id="20" name="Picture 19"/>
          <p:cNvPicPr>
            <a:picLocks noChangeAspect="1"/>
          </p:cNvPicPr>
          <p:nvPr/>
        </p:nvPicPr>
        <p:blipFill rotWithShape="1">
          <a:blip r:embed="rId32">
            <a:extLst>
              <a:ext uri="{BEBA8EAE-BF5A-486C-A8C5-ECC9F3942E4B}">
                <a14:imgProps xmlns:a14="http://schemas.microsoft.com/office/drawing/2010/main">
                  <a14:imgLayer r:embed="rId33">
                    <a14:imgEffect>
                      <a14:backgroundRemoval t="8008" b="79004" l="684" r="98047">
                        <a14:foregroundMark x1="69434" y1="21484" x2="69434" y2="21484"/>
                        <a14:foregroundMark x1="39063" y1="41113" x2="39063" y2="41113"/>
                        <a14:foregroundMark x1="45898" y1="40137" x2="45898" y2="40137"/>
                        <a14:foregroundMark x1="46094" y1="41895" x2="46094" y2="41895"/>
                        <a14:foregroundMark x1="73926" y1="50586" x2="73926" y2="50586"/>
                      </a14:backgroundRemoval>
                    </a14:imgEffect>
                  </a14:imgLayer>
                </a14:imgProps>
              </a:ext>
              <a:ext uri="{28A0092B-C50C-407E-A947-70E740481C1C}">
                <a14:useLocalDpi xmlns:a14="http://schemas.microsoft.com/office/drawing/2010/main" val="0"/>
              </a:ext>
            </a:extLst>
          </a:blip>
          <a:srcRect t="9368" b="32389"/>
          <a:stretch/>
        </p:blipFill>
        <p:spPr>
          <a:xfrm>
            <a:off x="5320507" y="4773868"/>
            <a:ext cx="689418" cy="401540"/>
          </a:xfrm>
          <a:prstGeom prst="rect">
            <a:avLst/>
          </a:prstGeom>
        </p:spPr>
      </p:pic>
      <p:pic>
        <p:nvPicPr>
          <p:cNvPr id="21" name="Picture 20"/>
          <p:cNvPicPr>
            <a:picLocks noChangeAspect="1"/>
          </p:cNvPicPr>
          <p:nvPr/>
        </p:nvPicPr>
        <p:blipFill rotWithShape="1">
          <a:blip r:embed="rId34">
            <a:extLst>
              <a:ext uri="{BEBA8EAE-BF5A-486C-A8C5-ECC9F3942E4B}">
                <a14:imgProps xmlns:a14="http://schemas.microsoft.com/office/drawing/2010/main">
                  <a14:imgLayer r:embed="rId35">
                    <a14:imgEffect>
                      <a14:backgroundRemoval t="10000" b="90000" l="2917" r="97083">
                        <a14:foregroundMark x1="71667" y1="39167" x2="71667" y2="39167"/>
                        <a14:foregroundMark x1="67083" y1="38542" x2="67083" y2="38542"/>
                        <a14:foregroundMark x1="76458" y1="35000" x2="55208" y2="50208"/>
                        <a14:foregroundMark x1="30625" y1="51875" x2="20417" y2="59583"/>
                        <a14:foregroundMark x1="28125" y1="45625" x2="28125" y2="30833"/>
                      </a14:backgroundRemoval>
                    </a14:imgEffect>
                    <a14:imgEffect>
                      <a14:brightnessContrast bright="10000"/>
                    </a14:imgEffect>
                  </a14:imgLayer>
                </a14:imgProps>
              </a:ext>
              <a:ext uri="{28A0092B-C50C-407E-A947-70E740481C1C}">
                <a14:useLocalDpi xmlns:a14="http://schemas.microsoft.com/office/drawing/2010/main" val="0"/>
              </a:ext>
            </a:extLst>
          </a:blip>
          <a:srcRect t="19388" b="25169"/>
          <a:stretch/>
        </p:blipFill>
        <p:spPr>
          <a:xfrm>
            <a:off x="3433277" y="4578542"/>
            <a:ext cx="648789" cy="359709"/>
          </a:xfrm>
          <a:prstGeom prst="rect">
            <a:avLst/>
          </a:prstGeom>
        </p:spPr>
      </p:pic>
      <p:pic>
        <p:nvPicPr>
          <p:cNvPr id="22" name="Picture 21"/>
          <p:cNvPicPr>
            <a:picLocks noChangeAspect="1"/>
          </p:cNvPicPr>
          <p:nvPr/>
        </p:nvPicPr>
        <p:blipFill>
          <a:blip r:embed="rId36">
            <a:extLst>
              <a:ext uri="{BEBA8EAE-BF5A-486C-A8C5-ECC9F3942E4B}">
                <a14:imgProps xmlns:a14="http://schemas.microsoft.com/office/drawing/2010/main">
                  <a14:imgLayer r:embed="rId37">
                    <a14:imgEffect>
                      <a14:backgroundRemoval t="750" b="94750" l="500" r="100000"/>
                    </a14:imgEffect>
                  </a14:imgLayer>
                </a14:imgProps>
              </a:ext>
              <a:ext uri="{28A0092B-C50C-407E-A947-70E740481C1C}">
                <a14:useLocalDpi xmlns:a14="http://schemas.microsoft.com/office/drawing/2010/main" val="0"/>
              </a:ext>
            </a:extLst>
          </a:blip>
          <a:stretch>
            <a:fillRect/>
          </a:stretch>
        </p:blipFill>
        <p:spPr>
          <a:xfrm>
            <a:off x="5934848" y="4679840"/>
            <a:ext cx="531009" cy="531009"/>
          </a:xfrm>
          <a:prstGeom prst="rect">
            <a:avLst/>
          </a:prstGeom>
        </p:spPr>
      </p:pic>
      <p:pic>
        <p:nvPicPr>
          <p:cNvPr id="24" name="Picture 23"/>
          <p:cNvPicPr>
            <a:picLocks noChangeAspect="1"/>
          </p:cNvPicPr>
          <p:nvPr/>
        </p:nvPicPr>
        <p:blipFill>
          <a:blip r:embed="rId38">
            <a:extLst>
              <a:ext uri="{BEBA8EAE-BF5A-486C-A8C5-ECC9F3942E4B}">
                <a14:imgProps xmlns:a14="http://schemas.microsoft.com/office/drawing/2010/main">
                  <a14:imgLayer r:embed="rId39">
                    <a14:imgEffect>
                      <a14:backgroundRemoval t="9707" b="89927" l="6777" r="95055">
                        <a14:foregroundMark x1="10256" y1="40659" x2="10256" y2="40659"/>
                        <a14:foregroundMark x1="15385" y1="63736" x2="17582" y2="71978"/>
                      </a14:backgroundRemoval>
                    </a14:imgEffect>
                  </a14:imgLayer>
                </a14:imgProps>
              </a:ext>
              <a:ext uri="{28A0092B-C50C-407E-A947-70E740481C1C}">
                <a14:useLocalDpi xmlns:a14="http://schemas.microsoft.com/office/drawing/2010/main" val="0"/>
              </a:ext>
            </a:extLst>
          </a:blip>
          <a:stretch>
            <a:fillRect/>
          </a:stretch>
        </p:blipFill>
        <p:spPr>
          <a:xfrm>
            <a:off x="5594945" y="3552087"/>
            <a:ext cx="934143" cy="934143"/>
          </a:xfrm>
          <a:prstGeom prst="rect">
            <a:avLst/>
          </a:prstGeom>
        </p:spPr>
      </p:pic>
      <p:pic>
        <p:nvPicPr>
          <p:cNvPr id="26" name="Picture 25"/>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155895" y="246623"/>
            <a:ext cx="959974" cy="528848"/>
          </a:xfrm>
          <a:prstGeom prst="rect">
            <a:avLst/>
          </a:prstGeom>
        </p:spPr>
      </p:pic>
      <p:pic>
        <p:nvPicPr>
          <p:cNvPr id="30" name="Picture 29"/>
          <p:cNvPicPr>
            <a:picLocks noChangeAspect="1"/>
          </p:cNvPicPr>
          <p:nvPr/>
        </p:nvPicPr>
        <p:blipFill>
          <a:blip r:embed="rId41">
            <a:extLst>
              <a:ext uri="{BEBA8EAE-BF5A-486C-A8C5-ECC9F3942E4B}">
                <a14:imgProps xmlns:a14="http://schemas.microsoft.com/office/drawing/2010/main">
                  <a14:imgLayer r:embed="rId42">
                    <a14:imgEffect>
                      <a14:backgroundRemoval t="1444" b="89961" l="5221" r="97657">
                        <a14:foregroundMark x1="49264" y1="36745" x2="49264" y2="36745"/>
                        <a14:foregroundMark x1="41165" y1="37205" x2="65127" y2="53412"/>
                        <a14:foregroundMark x1="73762" y1="43307" x2="66332" y2="54790"/>
                        <a14:foregroundMark x1="58367" y1="16732" x2="75904" y2="31102"/>
                        <a14:foregroundMark x1="51673" y1="66535" x2="46386" y2="72178"/>
                        <a14:foregroundMark x1="21754" y1="45210" x2="9973" y2="56693"/>
                      </a14:backgroundRemoval>
                    </a14:imgEffect>
                  </a14:imgLayer>
                </a14:imgProps>
              </a:ext>
              <a:ext uri="{28A0092B-C50C-407E-A947-70E740481C1C}">
                <a14:useLocalDpi xmlns:a14="http://schemas.microsoft.com/office/drawing/2010/main" val="0"/>
              </a:ext>
            </a:extLst>
          </a:blip>
          <a:stretch>
            <a:fillRect/>
          </a:stretch>
        </p:blipFill>
        <p:spPr>
          <a:xfrm>
            <a:off x="1542765" y="5569183"/>
            <a:ext cx="1118974" cy="1141443"/>
          </a:xfrm>
          <a:prstGeom prst="rect">
            <a:avLst/>
          </a:prstGeom>
        </p:spPr>
      </p:pic>
      <p:pic>
        <p:nvPicPr>
          <p:cNvPr id="31" name="Picture 30"/>
          <p:cNvPicPr>
            <a:picLocks noChangeAspect="1"/>
          </p:cNvPicPr>
          <p:nvPr/>
        </p:nvPicPr>
        <p:blipFill rotWithShape="1">
          <a:blip r:embed="rId43">
            <a:extLst>
              <a:ext uri="{BEBA8EAE-BF5A-486C-A8C5-ECC9F3942E4B}">
                <a14:imgProps xmlns:a14="http://schemas.microsoft.com/office/drawing/2010/main">
                  <a14:imgLayer r:embed="rId44">
                    <a14:imgEffect>
                      <a14:backgroundRemoval t="33375" b="55750" l="875" r="96375">
                        <a14:foregroundMark x1="21375" y1="39500" x2="9875" y2="47625"/>
                        <a14:foregroundMark x1="45500" y1="40375" x2="34250" y2="50500"/>
                        <a14:foregroundMark x1="67250" y1="41875" x2="55750" y2="52375"/>
                        <a14:foregroundMark x1="65000" y1="37875" x2="56000" y2="46000"/>
                        <a14:foregroundMark x1="63375" y1="36250" x2="50500" y2="50750"/>
                        <a14:foregroundMark x1="42500" y1="36875" x2="36250" y2="41875"/>
                        <a14:foregroundMark x1="43625" y1="36250" x2="44125" y2="36875"/>
                        <a14:foregroundMark x1="20625" y1="36500" x2="14875" y2="40625"/>
                        <a14:foregroundMark x1="20250" y1="35500" x2="26125" y2="39500"/>
                        <a14:foregroundMark x1="20500" y1="34625" x2="4375" y2="47375"/>
                        <a14:foregroundMark x1="88125" y1="37125" x2="74125" y2="49250"/>
                      </a14:backgroundRemoval>
                    </a14:imgEffect>
                  </a14:imgLayer>
                </a14:imgProps>
              </a:ext>
              <a:ext uri="{28A0092B-C50C-407E-A947-70E740481C1C}">
                <a14:useLocalDpi xmlns:a14="http://schemas.microsoft.com/office/drawing/2010/main" val="0"/>
              </a:ext>
            </a:extLst>
          </a:blip>
          <a:srcRect l="-689" t="30605" r="689" b="41360"/>
          <a:stretch/>
        </p:blipFill>
        <p:spPr>
          <a:xfrm>
            <a:off x="1914381" y="6397875"/>
            <a:ext cx="2167685" cy="597049"/>
          </a:xfrm>
          <a:prstGeom prst="rect">
            <a:avLst/>
          </a:prstGeom>
        </p:spPr>
      </p:pic>
      <p:pic>
        <p:nvPicPr>
          <p:cNvPr id="52" name="Picture 51"/>
          <p:cNvPicPr>
            <a:picLocks noChangeAspect="1"/>
          </p:cNvPicPr>
          <p:nvPr/>
        </p:nvPicPr>
        <p:blipFill rotWithShape="1">
          <a:blip r:embed="rId45">
            <a:extLst>
              <a:ext uri="{BEBA8EAE-BF5A-486C-A8C5-ECC9F3942E4B}">
                <a14:imgProps xmlns:a14="http://schemas.microsoft.com/office/drawing/2010/main">
                  <a14:imgLayer r:embed="rId46">
                    <a14:imgEffect>
                      <a14:backgroundRemoval t="20991" b="83255" l="0" r="100000">
                        <a14:foregroundMark x1="31626" y1="29009" x2="29621" y2="51415"/>
                        <a14:foregroundMark x1="61470" y1="34906" x2="55902" y2="57783"/>
                      </a14:backgroundRemoval>
                    </a14:imgEffect>
                  </a14:imgLayer>
                </a14:imgProps>
              </a:ext>
              <a:ext uri="{28A0092B-C50C-407E-A947-70E740481C1C}">
                <a14:useLocalDpi xmlns:a14="http://schemas.microsoft.com/office/drawing/2010/main" val="0"/>
              </a:ext>
            </a:extLst>
          </a:blip>
          <a:srcRect t="17947" b="15589"/>
          <a:stretch/>
        </p:blipFill>
        <p:spPr>
          <a:xfrm>
            <a:off x="3576429" y="5429607"/>
            <a:ext cx="1825443" cy="1145713"/>
          </a:xfrm>
          <a:prstGeom prst="rect">
            <a:avLst/>
          </a:prstGeom>
        </p:spPr>
      </p:pic>
      <p:pic>
        <p:nvPicPr>
          <p:cNvPr id="53" name="Picture 52"/>
          <p:cNvPicPr>
            <a:picLocks noChangeAspect="1"/>
          </p:cNvPicPr>
          <p:nvPr/>
        </p:nvPicPr>
        <p:blipFill>
          <a:blip r:embed="rId47">
            <a:extLst>
              <a:ext uri="{BEBA8EAE-BF5A-486C-A8C5-ECC9F3942E4B}">
                <a14:imgProps xmlns:a14="http://schemas.microsoft.com/office/drawing/2010/main">
                  <a14:imgLayer r:embed="rId4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482909" y="5891245"/>
            <a:ext cx="982948" cy="1013259"/>
          </a:xfrm>
          <a:prstGeom prst="rect">
            <a:avLst/>
          </a:prstGeom>
        </p:spPr>
      </p:pic>
      <p:pic>
        <p:nvPicPr>
          <p:cNvPr id="59" name="Picture 58"/>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257838" y="5721318"/>
            <a:ext cx="1166224" cy="1153266"/>
          </a:xfrm>
          <a:prstGeom prst="rect">
            <a:avLst/>
          </a:prstGeom>
        </p:spPr>
      </p:pic>
      <p:pic>
        <p:nvPicPr>
          <p:cNvPr id="60" name="Picture 59"/>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6135276" y="9411549"/>
            <a:ext cx="508232" cy="279984"/>
          </a:xfrm>
          <a:prstGeom prst="rect">
            <a:avLst/>
          </a:prstGeom>
        </p:spPr>
      </p:pic>
      <p:pic>
        <p:nvPicPr>
          <p:cNvPr id="23" name="Picture 22"/>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4076765" y="6520806"/>
            <a:ext cx="824773" cy="636701"/>
          </a:xfrm>
          <a:prstGeom prst="rect">
            <a:avLst/>
          </a:prstGeom>
        </p:spPr>
      </p:pic>
      <p:sp>
        <p:nvSpPr>
          <p:cNvPr id="27" name="TextBox 26"/>
          <p:cNvSpPr txBox="1"/>
          <p:nvPr/>
        </p:nvSpPr>
        <p:spPr>
          <a:xfrm>
            <a:off x="-3360" y="816219"/>
            <a:ext cx="1544846" cy="369332"/>
          </a:xfrm>
          <a:prstGeom prst="rect">
            <a:avLst/>
          </a:prstGeom>
          <a:noFill/>
        </p:spPr>
        <p:txBody>
          <a:bodyPr wrap="none" rtlCol="0">
            <a:spAutoFit/>
          </a:bodyPr>
          <a:lstStyle/>
          <a:p>
            <a:r>
              <a:rPr lang="en-US" smtClean="0"/>
              <a:t>www.chichi.vn</a:t>
            </a:r>
            <a:endParaRPr lang="en-US"/>
          </a:p>
        </p:txBody>
      </p:sp>
      <p:sp>
        <p:nvSpPr>
          <p:cNvPr id="41" name="TextBox 40"/>
          <p:cNvSpPr txBox="1"/>
          <p:nvPr/>
        </p:nvSpPr>
        <p:spPr>
          <a:xfrm>
            <a:off x="4489150" y="808817"/>
            <a:ext cx="2389437" cy="369332"/>
          </a:xfrm>
          <a:prstGeom prst="rect">
            <a:avLst/>
          </a:prstGeom>
          <a:noFill/>
        </p:spPr>
        <p:txBody>
          <a:bodyPr wrap="none" rtlCol="0">
            <a:spAutoFit/>
          </a:bodyPr>
          <a:lstStyle/>
          <a:p>
            <a:r>
              <a:rPr lang="en-US" smtClean="0"/>
              <a:t>www.bulongdaichi.com</a:t>
            </a:r>
            <a:endParaRPr lang="en-US"/>
          </a:p>
        </p:txBody>
      </p:sp>
    </p:spTree>
    <p:extLst>
      <p:ext uri="{BB962C8B-B14F-4D97-AF65-F5344CB8AC3E}">
        <p14:creationId xmlns:p14="http://schemas.microsoft.com/office/powerpoint/2010/main" val="8121177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70DE6337-6BDA-4D26-9EDC-DB0DFEDA7AD9}"/>
              </a:ext>
            </a:extLst>
          </p:cNvPr>
          <p:cNvCxnSpPr>
            <a:cxnSpLocks/>
          </p:cNvCxnSpPr>
          <p:nvPr/>
        </p:nvCxnSpPr>
        <p:spPr>
          <a:xfrm>
            <a:off x="412510" y="9298919"/>
            <a:ext cx="5988290" cy="0"/>
          </a:xfrm>
          <a:prstGeom prst="line">
            <a:avLst/>
          </a:prstGeom>
          <a:ln w="12700">
            <a:solidFill>
              <a:srgbClr val="FFC000"/>
            </a:solidFill>
          </a:ln>
        </p:spPr>
        <p:style>
          <a:lnRef idx="3">
            <a:schemeClr val="accent1"/>
          </a:lnRef>
          <a:fillRef idx="0">
            <a:schemeClr val="accent1"/>
          </a:fillRef>
          <a:effectRef idx="2">
            <a:schemeClr val="accent1"/>
          </a:effectRef>
          <a:fontRef idx="minor">
            <a:schemeClr val="tx1"/>
          </a:fontRef>
        </p:style>
      </p:cxnSp>
      <p:sp>
        <p:nvSpPr>
          <p:cNvPr id="7" name="Rectangle: Diagonal Corners Rounded 6">
            <a:extLst>
              <a:ext uri="{FF2B5EF4-FFF2-40B4-BE49-F238E27FC236}">
                <a16:creationId xmlns:a16="http://schemas.microsoft.com/office/drawing/2014/main" id="{7328568B-8216-4AE0-952F-D96341DF56A7}"/>
              </a:ext>
            </a:extLst>
          </p:cNvPr>
          <p:cNvSpPr/>
          <p:nvPr/>
        </p:nvSpPr>
        <p:spPr>
          <a:xfrm>
            <a:off x="412511" y="455087"/>
            <a:ext cx="5988289" cy="8696522"/>
          </a:xfrm>
          <a:prstGeom prst="round2DiagRect">
            <a:avLst>
              <a:gd name="adj1" fmla="val 2500"/>
              <a:gd name="adj2" fmla="val 0"/>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600">
              <a:solidFill>
                <a:srgbClr val="0070C0"/>
              </a:solidFill>
              <a:latin typeface="Arial" panose="020B0604020202020204" pitchFamily="34" charset="0"/>
              <a:cs typeface="Arial" panose="020B0604020202020204" pitchFamily="34" charset="0"/>
            </a:endParaRPr>
          </a:p>
        </p:txBody>
      </p:sp>
      <p:grpSp>
        <p:nvGrpSpPr>
          <p:cNvPr id="3" name="Group 2"/>
          <p:cNvGrpSpPr/>
          <p:nvPr/>
        </p:nvGrpSpPr>
        <p:grpSpPr>
          <a:xfrm>
            <a:off x="5168461" y="4778862"/>
            <a:ext cx="1053744" cy="1201062"/>
            <a:chOff x="582244" y="805572"/>
            <a:chExt cx="1053744" cy="1201062"/>
          </a:xfrm>
        </p:grpSpPr>
        <p:sp>
          <p:nvSpPr>
            <p:cNvPr id="5" name="TextBox 4">
              <a:extLst>
                <a:ext uri="{FF2B5EF4-FFF2-40B4-BE49-F238E27FC236}">
                  <a16:creationId xmlns:a16="http://schemas.microsoft.com/office/drawing/2014/main" id="{343886F3-105F-498C-BAEC-9FC848D1F6A0}"/>
                </a:ext>
              </a:extLst>
            </p:cNvPr>
            <p:cNvSpPr txBox="1"/>
            <p:nvPr/>
          </p:nvSpPr>
          <p:spPr>
            <a:xfrm>
              <a:off x="582244" y="1821968"/>
              <a:ext cx="1053744" cy="184666"/>
            </a:xfrm>
            <a:prstGeom prst="rect">
              <a:avLst/>
            </a:prstGeom>
            <a:noFill/>
          </p:spPr>
          <p:txBody>
            <a:bodyPr wrap="square" rtlCol="0">
              <a:spAutoFit/>
            </a:bodyPr>
            <a:lstStyle/>
            <a:p>
              <a:pPr algn="ctr"/>
              <a:r>
                <a:rPr lang="en-US" sz="600">
                  <a:latin typeface="Arial" panose="020B0604020202020204" pitchFamily="34" charset="0"/>
                  <a:cs typeface="Arial" panose="020B0604020202020204" pitchFamily="34" charset="0"/>
                </a:rPr>
                <a:t>BẢN LỀ </a:t>
              </a:r>
            </a:p>
          </p:txBody>
        </p:sp>
        <p:sp>
          <p:nvSpPr>
            <p:cNvPr id="9" name="Rectangle: Rounded Corners 8">
              <a:extLst>
                <a:ext uri="{FF2B5EF4-FFF2-40B4-BE49-F238E27FC236}">
                  <a16:creationId xmlns:a16="http://schemas.microsoft.com/office/drawing/2014/main" id="{4CD17DE9-382A-4C4E-92E5-E38F30E43D90}"/>
                </a:ext>
              </a:extLst>
            </p:cNvPr>
            <p:cNvSpPr/>
            <p:nvPr/>
          </p:nvSpPr>
          <p:spPr>
            <a:xfrm>
              <a:off x="592078" y="805572"/>
              <a:ext cx="1034076" cy="1016396"/>
            </a:xfrm>
            <a:prstGeom prst="roundRect">
              <a:avLst>
                <a:gd name="adj" fmla="val 10631"/>
              </a:avLst>
            </a:prstGeom>
            <a:blipFill dpi="0" rotWithShape="1">
              <a:blip r:embed="rId2">
                <a:extLst>
                  <a:ext uri="{28A0092B-C50C-407E-A947-70E740481C1C}">
                    <a14:useLocalDpi xmlns:a14="http://schemas.microsoft.com/office/drawing/2010/main" val="0"/>
                  </a:ext>
                </a:extLst>
              </a:blip>
              <a:srcRect/>
              <a:stretch>
                <a:fillRect/>
              </a:stretch>
            </a:blipFill>
            <a:ln>
              <a:solidFill>
                <a:schemeClr val="accent1"/>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grpSp>
      <p:sp>
        <p:nvSpPr>
          <p:cNvPr id="14" name="TextBox 13">
            <a:extLst>
              <a:ext uri="{FF2B5EF4-FFF2-40B4-BE49-F238E27FC236}">
                <a16:creationId xmlns:a16="http://schemas.microsoft.com/office/drawing/2014/main" id="{B44BF219-D50B-4C26-8758-7FCDB56E1C50}"/>
              </a:ext>
            </a:extLst>
          </p:cNvPr>
          <p:cNvSpPr txBox="1"/>
          <p:nvPr/>
        </p:nvSpPr>
        <p:spPr>
          <a:xfrm>
            <a:off x="6043612" y="9255888"/>
            <a:ext cx="357187" cy="246221"/>
          </a:xfrm>
          <a:prstGeom prst="rect">
            <a:avLst/>
          </a:prstGeom>
          <a:noFill/>
        </p:spPr>
        <p:txBody>
          <a:bodyPr wrap="square" rtlCol="0">
            <a:spAutoFit/>
          </a:bodyPr>
          <a:lstStyle/>
          <a:p>
            <a:r>
              <a:rPr lang="en-US" sz="1000" b="1" smtClean="0">
                <a:solidFill>
                  <a:srgbClr val="0070C0"/>
                </a:solidFill>
                <a:latin typeface="Arial" panose="020B0604020202020204" pitchFamily="34" charset="0"/>
                <a:cs typeface="Arial" panose="020B0604020202020204" pitchFamily="34" charset="0"/>
              </a:rPr>
              <a:t>10</a:t>
            </a:r>
            <a:endParaRPr lang="en-US" sz="1000" b="1">
              <a:solidFill>
                <a:srgbClr val="0070C0"/>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82DCF4CA-5659-40B8-95C7-C56FCF7EF387}"/>
              </a:ext>
            </a:extLst>
          </p:cNvPr>
          <p:cNvSpPr txBox="1"/>
          <p:nvPr/>
        </p:nvSpPr>
        <p:spPr>
          <a:xfrm>
            <a:off x="2123781" y="1821968"/>
            <a:ext cx="1053744" cy="276999"/>
          </a:xfrm>
          <a:prstGeom prst="rect">
            <a:avLst/>
          </a:prstGeom>
          <a:noFill/>
        </p:spPr>
        <p:txBody>
          <a:bodyPr wrap="square" rtlCol="0">
            <a:spAutoFit/>
          </a:bodyPr>
          <a:lstStyle/>
          <a:p>
            <a:pPr algn="ctr"/>
            <a:r>
              <a:rPr lang="en-US" sz="600">
                <a:latin typeface="Arial" panose="020B0604020202020204" pitchFamily="34" charset="0"/>
                <a:cs typeface="Arial" panose="020B0604020202020204" pitchFamily="34" charset="0"/>
              </a:rPr>
              <a:t>BÍCH BẮT CHÂN TĂNG CHỈNH</a:t>
            </a:r>
          </a:p>
        </p:txBody>
      </p:sp>
      <p:sp>
        <p:nvSpPr>
          <p:cNvPr id="32" name="Rectangle: Rounded Corners 31">
            <a:extLst>
              <a:ext uri="{FF2B5EF4-FFF2-40B4-BE49-F238E27FC236}">
                <a16:creationId xmlns:a16="http://schemas.microsoft.com/office/drawing/2014/main" id="{EA71EBEA-4FC7-4AF1-863B-B9CB5AF8C64E}"/>
              </a:ext>
            </a:extLst>
          </p:cNvPr>
          <p:cNvSpPr/>
          <p:nvPr/>
        </p:nvSpPr>
        <p:spPr>
          <a:xfrm>
            <a:off x="2133615" y="805572"/>
            <a:ext cx="1034076" cy="1016396"/>
          </a:xfrm>
          <a:prstGeom prst="roundRect">
            <a:avLst>
              <a:gd name="adj" fmla="val 10631"/>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accent1"/>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33" name="TextBox 32">
            <a:extLst>
              <a:ext uri="{FF2B5EF4-FFF2-40B4-BE49-F238E27FC236}">
                <a16:creationId xmlns:a16="http://schemas.microsoft.com/office/drawing/2014/main" id="{9E9BCC14-B5A0-4068-8B83-D05029B2793D}"/>
              </a:ext>
            </a:extLst>
          </p:cNvPr>
          <p:cNvSpPr txBox="1"/>
          <p:nvPr/>
        </p:nvSpPr>
        <p:spPr>
          <a:xfrm>
            <a:off x="5189318" y="1821968"/>
            <a:ext cx="1053744" cy="276999"/>
          </a:xfrm>
          <a:prstGeom prst="rect">
            <a:avLst/>
          </a:prstGeom>
          <a:noFill/>
        </p:spPr>
        <p:txBody>
          <a:bodyPr wrap="square" rtlCol="0">
            <a:spAutoFit/>
          </a:bodyPr>
          <a:lstStyle/>
          <a:p>
            <a:pPr algn="ctr"/>
            <a:r>
              <a:rPr lang="en-US" sz="600">
                <a:latin typeface="Arial" panose="020B0604020202020204" pitchFamily="34" charset="0"/>
                <a:cs typeface="Arial" panose="020B0604020202020204" pitchFamily="34" charset="0"/>
              </a:rPr>
              <a:t>CHÂN TĂNG CHỈNH ĐẾ CAO SU</a:t>
            </a:r>
          </a:p>
        </p:txBody>
      </p:sp>
      <p:sp>
        <p:nvSpPr>
          <p:cNvPr id="34" name="Rectangle: Rounded Corners 33">
            <a:extLst>
              <a:ext uri="{FF2B5EF4-FFF2-40B4-BE49-F238E27FC236}">
                <a16:creationId xmlns:a16="http://schemas.microsoft.com/office/drawing/2014/main" id="{495FDDE6-452E-4580-829E-BA3FDEF71DC3}"/>
              </a:ext>
            </a:extLst>
          </p:cNvPr>
          <p:cNvSpPr/>
          <p:nvPr/>
        </p:nvSpPr>
        <p:spPr>
          <a:xfrm>
            <a:off x="5199152" y="805572"/>
            <a:ext cx="1034076" cy="1016396"/>
          </a:xfrm>
          <a:prstGeom prst="roundRect">
            <a:avLst>
              <a:gd name="adj" fmla="val 10631"/>
            </a:avLst>
          </a:prstGeom>
          <a:blipFill dpi="0" rotWithShape="1">
            <a:blip r:embed="rId4">
              <a:extLst>
                <a:ext uri="{28A0092B-C50C-407E-A947-70E740481C1C}">
                  <a14:useLocalDpi xmlns:a14="http://schemas.microsoft.com/office/drawing/2010/main" val="0"/>
                </a:ext>
              </a:extLst>
            </a:blip>
            <a:srcRect/>
            <a:stretch>
              <a:fillRect/>
            </a:stretch>
          </a:blipFill>
          <a:ln>
            <a:solidFill>
              <a:schemeClr val="accent1"/>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35" name="TextBox 34">
            <a:extLst>
              <a:ext uri="{FF2B5EF4-FFF2-40B4-BE49-F238E27FC236}">
                <a16:creationId xmlns:a16="http://schemas.microsoft.com/office/drawing/2014/main" id="{3DF98EAB-0CD4-48F8-8291-4B7CF58C6D1D}"/>
              </a:ext>
            </a:extLst>
          </p:cNvPr>
          <p:cNvSpPr txBox="1"/>
          <p:nvPr/>
        </p:nvSpPr>
        <p:spPr>
          <a:xfrm>
            <a:off x="3680558" y="1821968"/>
            <a:ext cx="1053744" cy="184666"/>
          </a:xfrm>
          <a:prstGeom prst="rect">
            <a:avLst/>
          </a:prstGeom>
          <a:noFill/>
        </p:spPr>
        <p:txBody>
          <a:bodyPr wrap="square" rtlCol="0">
            <a:spAutoFit/>
          </a:bodyPr>
          <a:lstStyle/>
          <a:p>
            <a:pPr algn="ctr"/>
            <a:r>
              <a:rPr lang="en-US" sz="600">
                <a:latin typeface="Arial" panose="020B0604020202020204" pitchFamily="34" charset="0"/>
                <a:cs typeface="Arial" panose="020B0604020202020204" pitchFamily="34" charset="0"/>
              </a:rPr>
              <a:t>BLOCK LẮP MICA</a:t>
            </a:r>
          </a:p>
        </p:txBody>
      </p:sp>
      <p:sp>
        <p:nvSpPr>
          <p:cNvPr id="36" name="Rectangle: Rounded Corners 35">
            <a:extLst>
              <a:ext uri="{FF2B5EF4-FFF2-40B4-BE49-F238E27FC236}">
                <a16:creationId xmlns:a16="http://schemas.microsoft.com/office/drawing/2014/main" id="{37BFBA5A-00A3-4B34-85B0-1C62998C1FBA}"/>
              </a:ext>
            </a:extLst>
          </p:cNvPr>
          <p:cNvSpPr/>
          <p:nvPr/>
        </p:nvSpPr>
        <p:spPr>
          <a:xfrm>
            <a:off x="3690392" y="805572"/>
            <a:ext cx="1034076" cy="1016396"/>
          </a:xfrm>
          <a:prstGeom prst="roundRect">
            <a:avLst>
              <a:gd name="adj" fmla="val 10631"/>
            </a:avLst>
          </a:prstGeom>
          <a:blipFill dpi="0" rotWithShape="1">
            <a:blip r:embed="rId5">
              <a:extLst>
                <a:ext uri="{28A0092B-C50C-407E-A947-70E740481C1C}">
                  <a14:useLocalDpi xmlns:a14="http://schemas.microsoft.com/office/drawing/2010/main" val="0"/>
                </a:ext>
              </a:extLst>
            </a:blip>
            <a:srcRect/>
            <a:stretch>
              <a:fillRect/>
            </a:stretch>
          </a:blipFill>
          <a:ln>
            <a:solidFill>
              <a:schemeClr val="accent1"/>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00" name="TextBox 99">
            <a:extLst>
              <a:ext uri="{FF2B5EF4-FFF2-40B4-BE49-F238E27FC236}">
                <a16:creationId xmlns:a16="http://schemas.microsoft.com/office/drawing/2014/main" id="{6A775373-125D-4552-BF16-61A962C28A3E}"/>
              </a:ext>
            </a:extLst>
          </p:cNvPr>
          <p:cNvSpPr txBox="1"/>
          <p:nvPr/>
        </p:nvSpPr>
        <p:spPr>
          <a:xfrm>
            <a:off x="582244" y="3168963"/>
            <a:ext cx="1053744" cy="276999"/>
          </a:xfrm>
          <a:prstGeom prst="rect">
            <a:avLst/>
          </a:prstGeom>
          <a:noFill/>
        </p:spPr>
        <p:txBody>
          <a:bodyPr wrap="square" rtlCol="0">
            <a:spAutoFit/>
          </a:bodyPr>
          <a:lstStyle/>
          <a:p>
            <a:pPr algn="ctr"/>
            <a:r>
              <a:rPr lang="en-US" sz="600">
                <a:latin typeface="Arial" panose="020B0604020202020204" pitchFamily="34" charset="0"/>
                <a:cs typeface="Arial" panose="020B0604020202020204" pitchFamily="34" charset="0"/>
              </a:rPr>
              <a:t>CHÂN TĂNG CHỈNH ĐẾ CAO SU 2</a:t>
            </a:r>
          </a:p>
        </p:txBody>
      </p:sp>
      <p:sp>
        <p:nvSpPr>
          <p:cNvPr id="101" name="Rectangle: Rounded Corners 100">
            <a:extLst>
              <a:ext uri="{FF2B5EF4-FFF2-40B4-BE49-F238E27FC236}">
                <a16:creationId xmlns:a16="http://schemas.microsoft.com/office/drawing/2014/main" id="{F2B2767B-9A51-4F6D-9CB8-5C0EB1F9B207}"/>
              </a:ext>
            </a:extLst>
          </p:cNvPr>
          <p:cNvSpPr/>
          <p:nvPr/>
        </p:nvSpPr>
        <p:spPr>
          <a:xfrm>
            <a:off x="592078" y="2152567"/>
            <a:ext cx="1034076" cy="1016396"/>
          </a:xfrm>
          <a:prstGeom prst="roundRect">
            <a:avLst>
              <a:gd name="adj" fmla="val 10631"/>
            </a:avLst>
          </a:prstGeom>
          <a:blipFill dpi="0" rotWithShape="1">
            <a:blip r:embed="rId6">
              <a:extLst>
                <a:ext uri="{28A0092B-C50C-407E-A947-70E740481C1C}">
                  <a14:useLocalDpi xmlns:a14="http://schemas.microsoft.com/office/drawing/2010/main" val="0"/>
                </a:ext>
              </a:extLst>
            </a:blip>
            <a:srcRect/>
            <a:stretch>
              <a:fillRect/>
            </a:stretch>
          </a:blipFill>
          <a:ln>
            <a:solidFill>
              <a:schemeClr val="accent1"/>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02" name="TextBox 101">
            <a:extLst>
              <a:ext uri="{FF2B5EF4-FFF2-40B4-BE49-F238E27FC236}">
                <a16:creationId xmlns:a16="http://schemas.microsoft.com/office/drawing/2014/main" id="{BD83E5D0-7FC1-4E42-B3F7-46573F3A3A16}"/>
              </a:ext>
            </a:extLst>
          </p:cNvPr>
          <p:cNvSpPr txBox="1"/>
          <p:nvPr/>
        </p:nvSpPr>
        <p:spPr>
          <a:xfrm>
            <a:off x="2123781" y="3168963"/>
            <a:ext cx="1053744" cy="276999"/>
          </a:xfrm>
          <a:prstGeom prst="rect">
            <a:avLst/>
          </a:prstGeom>
          <a:noFill/>
        </p:spPr>
        <p:txBody>
          <a:bodyPr wrap="square" rtlCol="0">
            <a:spAutoFit/>
          </a:bodyPr>
          <a:lstStyle/>
          <a:p>
            <a:pPr algn="ctr"/>
            <a:r>
              <a:rPr lang="en-US" sz="600">
                <a:latin typeface="Arial" panose="020B0604020202020204" pitchFamily="34" charset="0"/>
                <a:cs typeface="Arial" panose="020B0604020202020204" pitchFamily="34" charset="0"/>
              </a:rPr>
              <a:t>CHÂN TĂNG CHỈNH ĐẾ NHỰA</a:t>
            </a:r>
          </a:p>
        </p:txBody>
      </p:sp>
      <p:sp>
        <p:nvSpPr>
          <p:cNvPr id="103" name="Rectangle: Rounded Corners 102">
            <a:extLst>
              <a:ext uri="{FF2B5EF4-FFF2-40B4-BE49-F238E27FC236}">
                <a16:creationId xmlns:a16="http://schemas.microsoft.com/office/drawing/2014/main" id="{FEE67276-A51A-4C87-B1F5-08B0ABA1C002}"/>
              </a:ext>
            </a:extLst>
          </p:cNvPr>
          <p:cNvSpPr/>
          <p:nvPr/>
        </p:nvSpPr>
        <p:spPr>
          <a:xfrm>
            <a:off x="2133615" y="2152567"/>
            <a:ext cx="1034076" cy="1016396"/>
          </a:xfrm>
          <a:prstGeom prst="roundRect">
            <a:avLst>
              <a:gd name="adj" fmla="val 10631"/>
            </a:avLst>
          </a:prstGeom>
          <a:blipFill dpi="0" rotWithShape="1">
            <a:blip r:embed="rId7">
              <a:extLst>
                <a:ext uri="{28A0092B-C50C-407E-A947-70E740481C1C}">
                  <a14:useLocalDpi xmlns:a14="http://schemas.microsoft.com/office/drawing/2010/main" val="0"/>
                </a:ext>
              </a:extLst>
            </a:blip>
            <a:srcRect/>
            <a:stretch>
              <a:fillRect/>
            </a:stretch>
          </a:blipFill>
          <a:ln>
            <a:solidFill>
              <a:schemeClr val="accent1"/>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04" name="TextBox 103">
            <a:extLst>
              <a:ext uri="{FF2B5EF4-FFF2-40B4-BE49-F238E27FC236}">
                <a16:creationId xmlns:a16="http://schemas.microsoft.com/office/drawing/2014/main" id="{0E24A387-9768-40CF-BEB2-69E337618E88}"/>
              </a:ext>
            </a:extLst>
          </p:cNvPr>
          <p:cNvSpPr txBox="1"/>
          <p:nvPr/>
        </p:nvSpPr>
        <p:spPr>
          <a:xfrm>
            <a:off x="5189318" y="3168963"/>
            <a:ext cx="1053744" cy="276999"/>
          </a:xfrm>
          <a:prstGeom prst="rect">
            <a:avLst/>
          </a:prstGeom>
          <a:noFill/>
        </p:spPr>
        <p:txBody>
          <a:bodyPr wrap="square" rtlCol="0">
            <a:spAutoFit/>
          </a:bodyPr>
          <a:lstStyle/>
          <a:p>
            <a:pPr algn="ctr"/>
            <a:r>
              <a:rPr lang="en-US" sz="600">
                <a:latin typeface="Arial" panose="020B0604020202020204" pitchFamily="34" charset="0"/>
                <a:cs typeface="Arial" panose="020B0604020202020204" pitchFamily="34" charset="0"/>
              </a:rPr>
              <a:t>CHÂN TĂNG CHỈNH MẠ KẼM</a:t>
            </a:r>
          </a:p>
        </p:txBody>
      </p:sp>
      <p:sp>
        <p:nvSpPr>
          <p:cNvPr id="105" name="Rectangle: Rounded Corners 104">
            <a:extLst>
              <a:ext uri="{FF2B5EF4-FFF2-40B4-BE49-F238E27FC236}">
                <a16:creationId xmlns:a16="http://schemas.microsoft.com/office/drawing/2014/main" id="{660DB8A4-8BE6-42A3-BCBB-0BB4B833E54F}"/>
              </a:ext>
            </a:extLst>
          </p:cNvPr>
          <p:cNvSpPr/>
          <p:nvPr/>
        </p:nvSpPr>
        <p:spPr>
          <a:xfrm>
            <a:off x="5199152" y="2152567"/>
            <a:ext cx="1034076" cy="1016396"/>
          </a:xfrm>
          <a:prstGeom prst="roundRect">
            <a:avLst>
              <a:gd name="adj" fmla="val 10631"/>
            </a:avLst>
          </a:prstGeom>
          <a:blipFill dpi="0" rotWithShape="1">
            <a:blip r:embed="rId8">
              <a:extLst>
                <a:ext uri="{28A0092B-C50C-407E-A947-70E740481C1C}">
                  <a14:useLocalDpi xmlns:a14="http://schemas.microsoft.com/office/drawing/2010/main" val="0"/>
                </a:ext>
              </a:extLst>
            </a:blip>
            <a:srcRect/>
            <a:stretch>
              <a:fillRect/>
            </a:stretch>
          </a:blipFill>
          <a:ln>
            <a:solidFill>
              <a:schemeClr val="accent1"/>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06" name="TextBox 105">
            <a:extLst>
              <a:ext uri="{FF2B5EF4-FFF2-40B4-BE49-F238E27FC236}">
                <a16:creationId xmlns:a16="http://schemas.microsoft.com/office/drawing/2014/main" id="{F5ADAF1E-8017-4B87-AD24-9BA37BD6A450}"/>
              </a:ext>
            </a:extLst>
          </p:cNvPr>
          <p:cNvSpPr txBox="1"/>
          <p:nvPr/>
        </p:nvSpPr>
        <p:spPr>
          <a:xfrm>
            <a:off x="3680558" y="3168963"/>
            <a:ext cx="1053744" cy="276999"/>
          </a:xfrm>
          <a:prstGeom prst="rect">
            <a:avLst/>
          </a:prstGeom>
          <a:noFill/>
        </p:spPr>
        <p:txBody>
          <a:bodyPr wrap="square" rtlCol="0">
            <a:spAutoFit/>
          </a:bodyPr>
          <a:lstStyle/>
          <a:p>
            <a:pPr algn="ctr"/>
            <a:r>
              <a:rPr lang="en-US" sz="600">
                <a:latin typeface="Arial" panose="020B0604020202020204" pitchFamily="34" charset="0"/>
                <a:cs typeface="Arial" panose="020B0604020202020204" pitchFamily="34" charset="0"/>
              </a:rPr>
              <a:t>CHÂN TĂNG CHỈNH INOX</a:t>
            </a:r>
          </a:p>
        </p:txBody>
      </p:sp>
      <p:sp>
        <p:nvSpPr>
          <p:cNvPr id="107" name="Rectangle: Rounded Corners 106">
            <a:extLst>
              <a:ext uri="{FF2B5EF4-FFF2-40B4-BE49-F238E27FC236}">
                <a16:creationId xmlns:a16="http://schemas.microsoft.com/office/drawing/2014/main" id="{B534FBCB-E098-4ADB-866D-16AD33613752}"/>
              </a:ext>
            </a:extLst>
          </p:cNvPr>
          <p:cNvSpPr/>
          <p:nvPr/>
        </p:nvSpPr>
        <p:spPr>
          <a:xfrm>
            <a:off x="3690392" y="2152567"/>
            <a:ext cx="1034076" cy="1016396"/>
          </a:xfrm>
          <a:prstGeom prst="roundRect">
            <a:avLst>
              <a:gd name="adj" fmla="val 10631"/>
            </a:avLst>
          </a:prstGeom>
          <a:blipFill dpi="0" rotWithShape="1">
            <a:blip r:embed="rId9">
              <a:extLst>
                <a:ext uri="{28A0092B-C50C-407E-A947-70E740481C1C}">
                  <a14:useLocalDpi xmlns:a14="http://schemas.microsoft.com/office/drawing/2010/main" val="0"/>
                </a:ext>
              </a:extLst>
            </a:blip>
            <a:srcRect/>
            <a:stretch>
              <a:fillRect/>
            </a:stretch>
          </a:blipFill>
          <a:ln>
            <a:solidFill>
              <a:schemeClr val="accent1"/>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08" name="TextBox 107">
            <a:extLst>
              <a:ext uri="{FF2B5EF4-FFF2-40B4-BE49-F238E27FC236}">
                <a16:creationId xmlns:a16="http://schemas.microsoft.com/office/drawing/2014/main" id="{9D255994-4157-4EA4-A897-A68A4C6343CC}"/>
              </a:ext>
            </a:extLst>
          </p:cNvPr>
          <p:cNvSpPr txBox="1"/>
          <p:nvPr/>
        </p:nvSpPr>
        <p:spPr>
          <a:xfrm>
            <a:off x="582244" y="4511553"/>
            <a:ext cx="1053744" cy="184666"/>
          </a:xfrm>
          <a:prstGeom prst="rect">
            <a:avLst/>
          </a:prstGeom>
          <a:noFill/>
        </p:spPr>
        <p:txBody>
          <a:bodyPr wrap="square" rtlCol="0">
            <a:spAutoFit/>
          </a:bodyPr>
          <a:lstStyle/>
          <a:p>
            <a:pPr algn="ctr"/>
            <a:r>
              <a:rPr lang="en-US" sz="600">
                <a:latin typeface="Arial" panose="020B0604020202020204" pitchFamily="34" charset="0"/>
                <a:cs typeface="Arial" panose="020B0604020202020204" pitchFamily="34" charset="0"/>
              </a:rPr>
              <a:t>CON TR</a:t>
            </a:r>
            <a:r>
              <a:rPr lang="vi-VN" sz="600">
                <a:latin typeface="Arial" panose="020B0604020202020204" pitchFamily="34" charset="0"/>
                <a:cs typeface="Arial" panose="020B0604020202020204" pitchFamily="34" charset="0"/>
              </a:rPr>
              <a:t>Ư</a:t>
            </a:r>
            <a:r>
              <a:rPr lang="en-US" sz="600">
                <a:latin typeface="Arial" panose="020B0604020202020204" pitchFamily="34" charset="0"/>
                <a:cs typeface="Arial" panose="020B0604020202020204" pitchFamily="34" charset="0"/>
              </a:rPr>
              <a:t>ỢT BI</a:t>
            </a:r>
          </a:p>
        </p:txBody>
      </p:sp>
      <p:sp>
        <p:nvSpPr>
          <p:cNvPr id="109" name="Rectangle: Rounded Corners 108">
            <a:extLst>
              <a:ext uri="{FF2B5EF4-FFF2-40B4-BE49-F238E27FC236}">
                <a16:creationId xmlns:a16="http://schemas.microsoft.com/office/drawing/2014/main" id="{FD5A9A33-91E9-4BA9-B9B4-B39980AF936A}"/>
              </a:ext>
            </a:extLst>
          </p:cNvPr>
          <p:cNvSpPr/>
          <p:nvPr/>
        </p:nvSpPr>
        <p:spPr>
          <a:xfrm>
            <a:off x="592078" y="3495157"/>
            <a:ext cx="1034076" cy="1016396"/>
          </a:xfrm>
          <a:prstGeom prst="roundRect">
            <a:avLst>
              <a:gd name="adj" fmla="val 10631"/>
            </a:avLst>
          </a:prstGeom>
          <a:blipFill dpi="0" rotWithShape="1">
            <a:blip r:embed="rId10">
              <a:extLst>
                <a:ext uri="{28A0092B-C50C-407E-A947-70E740481C1C}">
                  <a14:useLocalDpi xmlns:a14="http://schemas.microsoft.com/office/drawing/2010/main" val="0"/>
                </a:ext>
              </a:extLst>
            </a:blip>
            <a:srcRect/>
            <a:stretch>
              <a:fillRect/>
            </a:stretch>
          </a:blipFill>
          <a:ln>
            <a:solidFill>
              <a:schemeClr val="accent1"/>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10" name="TextBox 109">
            <a:extLst>
              <a:ext uri="{FF2B5EF4-FFF2-40B4-BE49-F238E27FC236}">
                <a16:creationId xmlns:a16="http://schemas.microsoft.com/office/drawing/2014/main" id="{2A5EC44E-3BC3-4325-916F-7B1431B85E2A}"/>
              </a:ext>
            </a:extLst>
          </p:cNvPr>
          <p:cNvSpPr txBox="1"/>
          <p:nvPr/>
        </p:nvSpPr>
        <p:spPr>
          <a:xfrm>
            <a:off x="2123781" y="4511553"/>
            <a:ext cx="1053744" cy="184666"/>
          </a:xfrm>
          <a:prstGeom prst="rect">
            <a:avLst/>
          </a:prstGeom>
          <a:noFill/>
        </p:spPr>
        <p:txBody>
          <a:bodyPr wrap="square" rtlCol="0">
            <a:spAutoFit/>
          </a:bodyPr>
          <a:lstStyle/>
          <a:p>
            <a:pPr algn="ctr"/>
            <a:r>
              <a:rPr lang="en-US" sz="600">
                <a:latin typeface="Arial" panose="020B0604020202020204" pitchFamily="34" charset="0"/>
                <a:cs typeface="Arial" panose="020B0604020202020204" pitchFamily="34" charset="0"/>
              </a:rPr>
              <a:t>CON TR</a:t>
            </a:r>
            <a:r>
              <a:rPr lang="vi-VN" sz="600">
                <a:latin typeface="Arial" panose="020B0604020202020204" pitchFamily="34" charset="0"/>
                <a:cs typeface="Arial" panose="020B0604020202020204" pitchFamily="34" charset="0"/>
              </a:rPr>
              <a:t>Ư</a:t>
            </a:r>
            <a:r>
              <a:rPr lang="en-US" sz="600">
                <a:latin typeface="Arial" panose="020B0604020202020204" pitchFamily="34" charset="0"/>
                <a:cs typeface="Arial" panose="020B0604020202020204" pitchFamily="34" charset="0"/>
              </a:rPr>
              <a:t>ỢT LÁ</a:t>
            </a:r>
          </a:p>
        </p:txBody>
      </p:sp>
      <p:sp>
        <p:nvSpPr>
          <p:cNvPr id="111" name="Rectangle: Rounded Corners 110">
            <a:extLst>
              <a:ext uri="{FF2B5EF4-FFF2-40B4-BE49-F238E27FC236}">
                <a16:creationId xmlns:a16="http://schemas.microsoft.com/office/drawing/2014/main" id="{3E65EC8E-3533-4957-91C2-03554255A720}"/>
              </a:ext>
            </a:extLst>
          </p:cNvPr>
          <p:cNvSpPr/>
          <p:nvPr/>
        </p:nvSpPr>
        <p:spPr>
          <a:xfrm>
            <a:off x="2133615" y="3495157"/>
            <a:ext cx="1034076" cy="1016396"/>
          </a:xfrm>
          <a:prstGeom prst="roundRect">
            <a:avLst>
              <a:gd name="adj" fmla="val 10631"/>
            </a:avLst>
          </a:prstGeom>
          <a:blipFill dpi="0" rotWithShape="1">
            <a:blip r:embed="rId11">
              <a:extLst>
                <a:ext uri="{28A0092B-C50C-407E-A947-70E740481C1C}">
                  <a14:useLocalDpi xmlns:a14="http://schemas.microsoft.com/office/drawing/2010/main" val="0"/>
                </a:ext>
              </a:extLst>
            </a:blip>
            <a:srcRect/>
            <a:stretch>
              <a:fillRect/>
            </a:stretch>
          </a:blipFill>
          <a:ln>
            <a:solidFill>
              <a:schemeClr val="accent1"/>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12" name="TextBox 111">
            <a:extLst>
              <a:ext uri="{FF2B5EF4-FFF2-40B4-BE49-F238E27FC236}">
                <a16:creationId xmlns:a16="http://schemas.microsoft.com/office/drawing/2014/main" id="{C3E65105-0812-449F-9E7F-3A88ECE626F3}"/>
              </a:ext>
            </a:extLst>
          </p:cNvPr>
          <p:cNvSpPr txBox="1"/>
          <p:nvPr/>
        </p:nvSpPr>
        <p:spPr>
          <a:xfrm>
            <a:off x="5189318" y="4511553"/>
            <a:ext cx="1053744" cy="184666"/>
          </a:xfrm>
          <a:prstGeom prst="rect">
            <a:avLst/>
          </a:prstGeom>
          <a:noFill/>
        </p:spPr>
        <p:txBody>
          <a:bodyPr wrap="square" rtlCol="0">
            <a:spAutoFit/>
          </a:bodyPr>
          <a:lstStyle/>
          <a:p>
            <a:pPr algn="ctr"/>
            <a:r>
              <a:rPr lang="en-US" sz="600">
                <a:latin typeface="Arial" panose="020B0604020202020204" pitchFamily="34" charset="0"/>
                <a:cs typeface="Arial" panose="020B0604020202020204" pitchFamily="34" charset="0"/>
              </a:rPr>
              <a:t>CON TR</a:t>
            </a:r>
            <a:r>
              <a:rPr lang="vi-VN" sz="600">
                <a:latin typeface="Arial" panose="020B0604020202020204" pitchFamily="34" charset="0"/>
                <a:cs typeface="Arial" panose="020B0604020202020204" pitchFamily="34" charset="0"/>
              </a:rPr>
              <a:t>Ư</a:t>
            </a:r>
            <a:r>
              <a:rPr lang="en-US" sz="600">
                <a:latin typeface="Arial" panose="020B0604020202020204" pitchFamily="34" charset="0"/>
                <a:cs typeface="Arial" panose="020B0604020202020204" pitchFamily="34" charset="0"/>
              </a:rPr>
              <a:t>ỢT THUYỀN</a:t>
            </a:r>
          </a:p>
        </p:txBody>
      </p:sp>
      <p:sp>
        <p:nvSpPr>
          <p:cNvPr id="113" name="Rectangle: Rounded Corners 112">
            <a:extLst>
              <a:ext uri="{FF2B5EF4-FFF2-40B4-BE49-F238E27FC236}">
                <a16:creationId xmlns:a16="http://schemas.microsoft.com/office/drawing/2014/main" id="{CF588D68-606B-45F2-AA89-EBD618046BB4}"/>
              </a:ext>
            </a:extLst>
          </p:cNvPr>
          <p:cNvSpPr/>
          <p:nvPr/>
        </p:nvSpPr>
        <p:spPr>
          <a:xfrm>
            <a:off x="5199152" y="3495157"/>
            <a:ext cx="1034076" cy="1016396"/>
          </a:xfrm>
          <a:prstGeom prst="roundRect">
            <a:avLst>
              <a:gd name="adj" fmla="val 10631"/>
            </a:avLst>
          </a:prstGeom>
          <a:blipFill dpi="0" rotWithShape="1">
            <a:blip r:embed="rId12">
              <a:extLst>
                <a:ext uri="{28A0092B-C50C-407E-A947-70E740481C1C}">
                  <a14:useLocalDpi xmlns:a14="http://schemas.microsoft.com/office/drawing/2010/main" val="0"/>
                </a:ext>
              </a:extLst>
            </a:blip>
            <a:srcRect/>
            <a:stretch>
              <a:fillRect/>
            </a:stretch>
          </a:blipFill>
          <a:ln>
            <a:solidFill>
              <a:schemeClr val="accent1"/>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14" name="TextBox 113">
            <a:extLst>
              <a:ext uri="{FF2B5EF4-FFF2-40B4-BE49-F238E27FC236}">
                <a16:creationId xmlns:a16="http://schemas.microsoft.com/office/drawing/2014/main" id="{D3CA5EB4-0AAB-4F39-B85C-BB1C7054C3A8}"/>
              </a:ext>
            </a:extLst>
          </p:cNvPr>
          <p:cNvSpPr txBox="1"/>
          <p:nvPr/>
        </p:nvSpPr>
        <p:spPr>
          <a:xfrm>
            <a:off x="3680558" y="4511553"/>
            <a:ext cx="1053744" cy="184666"/>
          </a:xfrm>
          <a:prstGeom prst="rect">
            <a:avLst/>
          </a:prstGeom>
          <a:noFill/>
        </p:spPr>
        <p:txBody>
          <a:bodyPr wrap="square" rtlCol="0">
            <a:spAutoFit/>
          </a:bodyPr>
          <a:lstStyle/>
          <a:p>
            <a:pPr algn="ctr"/>
            <a:r>
              <a:rPr lang="en-US" sz="600">
                <a:latin typeface="Arial" panose="020B0604020202020204" pitchFamily="34" charset="0"/>
                <a:cs typeface="Arial" panose="020B0604020202020204" pitchFamily="34" charset="0"/>
              </a:rPr>
              <a:t>CON TR</a:t>
            </a:r>
            <a:r>
              <a:rPr lang="vi-VN" sz="600">
                <a:latin typeface="Arial" panose="020B0604020202020204" pitchFamily="34" charset="0"/>
                <a:cs typeface="Arial" panose="020B0604020202020204" pitchFamily="34" charset="0"/>
              </a:rPr>
              <a:t>Ư</a:t>
            </a:r>
            <a:r>
              <a:rPr lang="en-US" sz="600">
                <a:latin typeface="Arial" panose="020B0604020202020204" pitchFamily="34" charset="0"/>
                <a:cs typeface="Arial" panose="020B0604020202020204" pitchFamily="34" charset="0"/>
              </a:rPr>
              <a:t>ỢT LẪY</a:t>
            </a:r>
          </a:p>
        </p:txBody>
      </p:sp>
      <p:sp>
        <p:nvSpPr>
          <p:cNvPr id="115" name="Rectangle: Rounded Corners 114">
            <a:extLst>
              <a:ext uri="{FF2B5EF4-FFF2-40B4-BE49-F238E27FC236}">
                <a16:creationId xmlns:a16="http://schemas.microsoft.com/office/drawing/2014/main" id="{6F32E918-19A5-454C-AC0E-45A9931E94A9}"/>
              </a:ext>
            </a:extLst>
          </p:cNvPr>
          <p:cNvSpPr/>
          <p:nvPr/>
        </p:nvSpPr>
        <p:spPr>
          <a:xfrm>
            <a:off x="3690392" y="3495157"/>
            <a:ext cx="1034076" cy="1016396"/>
          </a:xfrm>
          <a:prstGeom prst="roundRect">
            <a:avLst>
              <a:gd name="adj" fmla="val 10631"/>
            </a:avLst>
          </a:prstGeom>
          <a:blipFill dpi="0" rotWithShape="1">
            <a:blip r:embed="rId13">
              <a:extLst>
                <a:ext uri="{28A0092B-C50C-407E-A947-70E740481C1C}">
                  <a14:useLocalDpi xmlns:a14="http://schemas.microsoft.com/office/drawing/2010/main" val="0"/>
                </a:ext>
              </a:extLst>
            </a:blip>
            <a:srcRect/>
            <a:stretch>
              <a:fillRect/>
            </a:stretch>
          </a:blipFill>
          <a:ln>
            <a:solidFill>
              <a:schemeClr val="accent1"/>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59" name="TextBox 58">
            <a:extLst>
              <a:ext uri="{FF2B5EF4-FFF2-40B4-BE49-F238E27FC236}">
                <a16:creationId xmlns:a16="http://schemas.microsoft.com/office/drawing/2014/main" id="{E6ECD052-0D2F-4E08-B5F2-E0741A760EEE}"/>
              </a:ext>
            </a:extLst>
          </p:cNvPr>
          <p:cNvSpPr txBox="1"/>
          <p:nvPr/>
        </p:nvSpPr>
        <p:spPr>
          <a:xfrm>
            <a:off x="582244" y="5854143"/>
            <a:ext cx="1053744" cy="184666"/>
          </a:xfrm>
          <a:prstGeom prst="rect">
            <a:avLst/>
          </a:prstGeom>
          <a:noFill/>
        </p:spPr>
        <p:txBody>
          <a:bodyPr wrap="square" rtlCol="0">
            <a:spAutoFit/>
          </a:bodyPr>
          <a:lstStyle/>
          <a:p>
            <a:pPr algn="ctr"/>
            <a:r>
              <a:rPr lang="en-US" sz="600">
                <a:latin typeface="Arial" panose="020B0604020202020204" pitchFamily="34" charset="0"/>
                <a:cs typeface="Arial" panose="020B0604020202020204" pitchFamily="34" charset="0"/>
              </a:rPr>
              <a:t>CON TR</a:t>
            </a:r>
            <a:r>
              <a:rPr lang="vi-VN" sz="600">
                <a:latin typeface="Arial" panose="020B0604020202020204" pitchFamily="34" charset="0"/>
                <a:cs typeface="Arial" panose="020B0604020202020204" pitchFamily="34" charset="0"/>
              </a:rPr>
              <a:t>Ư</a:t>
            </a:r>
            <a:r>
              <a:rPr lang="en-US" sz="600">
                <a:latin typeface="Arial" panose="020B0604020202020204" pitchFamily="34" charset="0"/>
                <a:cs typeface="Arial" panose="020B0604020202020204" pitchFamily="34" charset="0"/>
              </a:rPr>
              <a:t>ỢT VUÔNG</a:t>
            </a:r>
          </a:p>
        </p:txBody>
      </p:sp>
      <p:sp>
        <p:nvSpPr>
          <p:cNvPr id="60" name="Rectangle: Rounded Corners 59">
            <a:extLst>
              <a:ext uri="{FF2B5EF4-FFF2-40B4-BE49-F238E27FC236}">
                <a16:creationId xmlns:a16="http://schemas.microsoft.com/office/drawing/2014/main" id="{BB2C3274-DFF6-4D67-9C52-8C804B79C0D7}"/>
              </a:ext>
            </a:extLst>
          </p:cNvPr>
          <p:cNvSpPr/>
          <p:nvPr/>
        </p:nvSpPr>
        <p:spPr>
          <a:xfrm>
            <a:off x="592078" y="4837747"/>
            <a:ext cx="1034076" cy="1016396"/>
          </a:xfrm>
          <a:prstGeom prst="roundRect">
            <a:avLst>
              <a:gd name="adj" fmla="val 10631"/>
            </a:avLst>
          </a:prstGeom>
          <a:blipFill dpi="0" rotWithShape="1">
            <a:blip r:embed="rId14">
              <a:extLst>
                <a:ext uri="{28A0092B-C50C-407E-A947-70E740481C1C}">
                  <a14:useLocalDpi xmlns:a14="http://schemas.microsoft.com/office/drawing/2010/main" val="0"/>
                </a:ext>
              </a:extLst>
            </a:blip>
            <a:srcRect/>
            <a:stretch>
              <a:fillRect/>
            </a:stretch>
          </a:blipFill>
          <a:ln>
            <a:solidFill>
              <a:schemeClr val="accent1"/>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61" name="TextBox 60">
            <a:extLst>
              <a:ext uri="{FF2B5EF4-FFF2-40B4-BE49-F238E27FC236}">
                <a16:creationId xmlns:a16="http://schemas.microsoft.com/office/drawing/2014/main" id="{A9558B4A-D6B2-4144-85D7-F72BAFB3E41F}"/>
              </a:ext>
            </a:extLst>
          </p:cNvPr>
          <p:cNvSpPr txBox="1"/>
          <p:nvPr/>
        </p:nvSpPr>
        <p:spPr>
          <a:xfrm>
            <a:off x="2123781" y="5854143"/>
            <a:ext cx="1053744" cy="184666"/>
          </a:xfrm>
          <a:prstGeom prst="rect">
            <a:avLst/>
          </a:prstGeom>
          <a:noFill/>
        </p:spPr>
        <p:txBody>
          <a:bodyPr wrap="square" rtlCol="0">
            <a:spAutoFit/>
          </a:bodyPr>
          <a:lstStyle/>
          <a:p>
            <a:pPr algn="ctr"/>
            <a:r>
              <a:rPr lang="en-US" sz="600">
                <a:latin typeface="Arial" panose="020B0604020202020204" pitchFamily="34" charset="0"/>
                <a:cs typeface="Arial" panose="020B0604020202020204" pitchFamily="34" charset="0"/>
              </a:rPr>
              <a:t>KE GÓC CHÌM L</a:t>
            </a:r>
          </a:p>
        </p:txBody>
      </p:sp>
      <p:sp>
        <p:nvSpPr>
          <p:cNvPr id="62" name="Rectangle: Rounded Corners 61">
            <a:extLst>
              <a:ext uri="{FF2B5EF4-FFF2-40B4-BE49-F238E27FC236}">
                <a16:creationId xmlns:a16="http://schemas.microsoft.com/office/drawing/2014/main" id="{8281AE08-13D3-4AA4-8154-386D6BE46064}"/>
              </a:ext>
            </a:extLst>
          </p:cNvPr>
          <p:cNvSpPr/>
          <p:nvPr/>
        </p:nvSpPr>
        <p:spPr>
          <a:xfrm>
            <a:off x="2133615" y="4837747"/>
            <a:ext cx="1034076" cy="1016396"/>
          </a:xfrm>
          <a:prstGeom prst="roundRect">
            <a:avLst>
              <a:gd name="adj" fmla="val 10631"/>
            </a:avLst>
          </a:prstGeom>
          <a:blipFill dpi="0" rotWithShape="1">
            <a:blip r:embed="rId15">
              <a:extLst>
                <a:ext uri="{28A0092B-C50C-407E-A947-70E740481C1C}">
                  <a14:useLocalDpi xmlns:a14="http://schemas.microsoft.com/office/drawing/2010/main" val="0"/>
                </a:ext>
              </a:extLst>
            </a:blip>
            <a:srcRect/>
            <a:stretch>
              <a:fillRect/>
            </a:stretch>
          </a:blipFill>
          <a:ln>
            <a:solidFill>
              <a:schemeClr val="accent1"/>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grpSp>
        <p:nvGrpSpPr>
          <p:cNvPr id="2" name="Group 1"/>
          <p:cNvGrpSpPr/>
          <p:nvPr/>
        </p:nvGrpSpPr>
        <p:grpSpPr>
          <a:xfrm>
            <a:off x="591013" y="805572"/>
            <a:ext cx="1053744" cy="1201062"/>
            <a:chOff x="5189318" y="4837747"/>
            <a:chExt cx="1053744" cy="1201062"/>
          </a:xfrm>
        </p:grpSpPr>
        <p:sp>
          <p:nvSpPr>
            <p:cNvPr id="63" name="TextBox 62">
              <a:extLst>
                <a:ext uri="{FF2B5EF4-FFF2-40B4-BE49-F238E27FC236}">
                  <a16:creationId xmlns:a16="http://schemas.microsoft.com/office/drawing/2014/main" id="{52B7E92D-E169-4B84-B15A-9B4EBE60E685}"/>
                </a:ext>
              </a:extLst>
            </p:cNvPr>
            <p:cNvSpPr txBox="1"/>
            <p:nvPr/>
          </p:nvSpPr>
          <p:spPr>
            <a:xfrm>
              <a:off x="5189318" y="5854143"/>
              <a:ext cx="1053744" cy="184666"/>
            </a:xfrm>
            <a:prstGeom prst="rect">
              <a:avLst/>
            </a:prstGeom>
            <a:noFill/>
          </p:spPr>
          <p:txBody>
            <a:bodyPr wrap="square" rtlCol="0">
              <a:spAutoFit/>
            </a:bodyPr>
            <a:lstStyle/>
            <a:p>
              <a:pPr algn="ctr"/>
              <a:r>
                <a:rPr lang="en-US" sz="600">
                  <a:latin typeface="Arial" panose="020B0604020202020204" pitchFamily="34" charset="0"/>
                  <a:cs typeface="Arial" panose="020B0604020202020204" pitchFamily="34" charset="0"/>
                </a:rPr>
                <a:t>KE GÓC VUÔNG</a:t>
              </a:r>
            </a:p>
          </p:txBody>
        </p:sp>
        <p:sp>
          <p:nvSpPr>
            <p:cNvPr id="64" name="Rectangle: Rounded Corners 63">
              <a:extLst>
                <a:ext uri="{FF2B5EF4-FFF2-40B4-BE49-F238E27FC236}">
                  <a16:creationId xmlns:a16="http://schemas.microsoft.com/office/drawing/2014/main" id="{AF7C98B0-55D9-41E2-A810-5DAA6A384AA9}"/>
                </a:ext>
              </a:extLst>
            </p:cNvPr>
            <p:cNvSpPr/>
            <p:nvPr/>
          </p:nvSpPr>
          <p:spPr>
            <a:xfrm>
              <a:off x="5199152" y="4837747"/>
              <a:ext cx="1034076" cy="1016396"/>
            </a:xfrm>
            <a:prstGeom prst="roundRect">
              <a:avLst>
                <a:gd name="adj" fmla="val 10631"/>
              </a:avLst>
            </a:prstGeom>
            <a:blipFill dpi="0" rotWithShape="1">
              <a:blip r:embed="rId16">
                <a:extLst>
                  <a:ext uri="{28A0092B-C50C-407E-A947-70E740481C1C}">
                    <a14:useLocalDpi xmlns:a14="http://schemas.microsoft.com/office/drawing/2010/main" val="0"/>
                  </a:ext>
                </a:extLst>
              </a:blip>
              <a:srcRect/>
              <a:stretch>
                <a:fillRect/>
              </a:stretch>
            </a:blipFill>
            <a:ln>
              <a:solidFill>
                <a:schemeClr val="accent1"/>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grpSp>
      <p:sp>
        <p:nvSpPr>
          <p:cNvPr id="65" name="TextBox 64">
            <a:extLst>
              <a:ext uri="{FF2B5EF4-FFF2-40B4-BE49-F238E27FC236}">
                <a16:creationId xmlns:a16="http://schemas.microsoft.com/office/drawing/2014/main" id="{046EADA8-16D5-439A-B3CB-A6DC13582CC8}"/>
              </a:ext>
            </a:extLst>
          </p:cNvPr>
          <p:cNvSpPr txBox="1"/>
          <p:nvPr/>
        </p:nvSpPr>
        <p:spPr>
          <a:xfrm>
            <a:off x="3680558" y="5854143"/>
            <a:ext cx="1053744" cy="184666"/>
          </a:xfrm>
          <a:prstGeom prst="rect">
            <a:avLst/>
          </a:prstGeom>
          <a:noFill/>
        </p:spPr>
        <p:txBody>
          <a:bodyPr wrap="square" rtlCol="0">
            <a:spAutoFit/>
          </a:bodyPr>
          <a:lstStyle/>
          <a:p>
            <a:pPr algn="ctr"/>
            <a:r>
              <a:rPr lang="en-US" sz="600">
                <a:latin typeface="Arial" panose="020B0604020202020204" pitchFamily="34" charset="0"/>
                <a:cs typeface="Arial" panose="020B0604020202020204" pitchFamily="34" charset="0"/>
              </a:rPr>
              <a:t>KE GÓC CHỐNG XOAY</a:t>
            </a:r>
          </a:p>
        </p:txBody>
      </p:sp>
      <p:sp>
        <p:nvSpPr>
          <p:cNvPr id="66" name="Rectangle: Rounded Corners 65">
            <a:extLst>
              <a:ext uri="{FF2B5EF4-FFF2-40B4-BE49-F238E27FC236}">
                <a16:creationId xmlns:a16="http://schemas.microsoft.com/office/drawing/2014/main" id="{B2A80ACF-3E6C-461D-BD53-9904D3D7C807}"/>
              </a:ext>
            </a:extLst>
          </p:cNvPr>
          <p:cNvSpPr/>
          <p:nvPr/>
        </p:nvSpPr>
        <p:spPr>
          <a:xfrm>
            <a:off x="3690392" y="4837747"/>
            <a:ext cx="1034076" cy="1016396"/>
          </a:xfrm>
          <a:prstGeom prst="roundRect">
            <a:avLst>
              <a:gd name="adj" fmla="val 10631"/>
            </a:avLst>
          </a:prstGeom>
          <a:blipFill dpi="0" rotWithShape="1">
            <a:blip r:embed="rId17">
              <a:extLst>
                <a:ext uri="{28A0092B-C50C-407E-A947-70E740481C1C}">
                  <a14:useLocalDpi xmlns:a14="http://schemas.microsoft.com/office/drawing/2010/main" val="0"/>
                </a:ext>
              </a:extLst>
            </a:blip>
            <a:srcRect/>
            <a:stretch>
              <a:fillRect/>
            </a:stretch>
          </a:blipFill>
          <a:ln>
            <a:solidFill>
              <a:schemeClr val="accent1"/>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47" name="TextBox 46">
            <a:extLst>
              <a:ext uri="{FF2B5EF4-FFF2-40B4-BE49-F238E27FC236}">
                <a16:creationId xmlns:a16="http://schemas.microsoft.com/office/drawing/2014/main" id="{52C316BE-1F36-4E46-8A82-F55EE1D00AA3}"/>
              </a:ext>
            </a:extLst>
          </p:cNvPr>
          <p:cNvSpPr txBox="1"/>
          <p:nvPr/>
        </p:nvSpPr>
        <p:spPr>
          <a:xfrm>
            <a:off x="582244" y="7159484"/>
            <a:ext cx="1053744" cy="184666"/>
          </a:xfrm>
          <a:prstGeom prst="rect">
            <a:avLst/>
          </a:prstGeom>
          <a:noFill/>
        </p:spPr>
        <p:txBody>
          <a:bodyPr wrap="square" rtlCol="0">
            <a:spAutoFit/>
          </a:bodyPr>
          <a:lstStyle/>
          <a:p>
            <a:pPr algn="ctr"/>
            <a:r>
              <a:rPr lang="en-US" sz="600">
                <a:latin typeface="Arial" panose="020B0604020202020204" pitchFamily="34" charset="0"/>
                <a:cs typeface="Arial" panose="020B0604020202020204" pitchFamily="34" charset="0"/>
              </a:rPr>
              <a:t>NAM CHÂM HÍT CỬA</a:t>
            </a:r>
          </a:p>
        </p:txBody>
      </p:sp>
      <p:sp>
        <p:nvSpPr>
          <p:cNvPr id="48" name="Rectangle: Rounded Corners 47">
            <a:extLst>
              <a:ext uri="{FF2B5EF4-FFF2-40B4-BE49-F238E27FC236}">
                <a16:creationId xmlns:a16="http://schemas.microsoft.com/office/drawing/2014/main" id="{BA113D34-1444-4BA7-BD68-439028467825}"/>
              </a:ext>
            </a:extLst>
          </p:cNvPr>
          <p:cNvSpPr/>
          <p:nvPr/>
        </p:nvSpPr>
        <p:spPr>
          <a:xfrm>
            <a:off x="592078" y="6143088"/>
            <a:ext cx="1034076" cy="1016396"/>
          </a:xfrm>
          <a:prstGeom prst="roundRect">
            <a:avLst>
              <a:gd name="adj" fmla="val 10631"/>
            </a:avLst>
          </a:prstGeom>
          <a:blipFill dpi="0" rotWithShape="1">
            <a:blip r:embed="rId18">
              <a:extLst>
                <a:ext uri="{28A0092B-C50C-407E-A947-70E740481C1C}">
                  <a14:useLocalDpi xmlns:a14="http://schemas.microsoft.com/office/drawing/2010/main" val="0"/>
                </a:ext>
              </a:extLst>
            </a:blip>
            <a:srcRect/>
            <a:stretch>
              <a:fillRect/>
            </a:stretch>
          </a:blipFill>
          <a:ln>
            <a:solidFill>
              <a:schemeClr val="accent1"/>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50" name="TextBox 49">
            <a:extLst>
              <a:ext uri="{FF2B5EF4-FFF2-40B4-BE49-F238E27FC236}">
                <a16:creationId xmlns:a16="http://schemas.microsoft.com/office/drawing/2014/main" id="{E8E08A45-91CD-4B17-941E-80D26CBB1A28}"/>
              </a:ext>
            </a:extLst>
          </p:cNvPr>
          <p:cNvSpPr txBox="1"/>
          <p:nvPr/>
        </p:nvSpPr>
        <p:spPr>
          <a:xfrm>
            <a:off x="2123781" y="7159484"/>
            <a:ext cx="1053744" cy="184666"/>
          </a:xfrm>
          <a:prstGeom prst="rect">
            <a:avLst/>
          </a:prstGeom>
          <a:noFill/>
        </p:spPr>
        <p:txBody>
          <a:bodyPr wrap="square" rtlCol="0">
            <a:spAutoFit/>
          </a:bodyPr>
          <a:lstStyle/>
          <a:p>
            <a:pPr algn="ctr"/>
            <a:r>
              <a:rPr lang="en-US" sz="600">
                <a:latin typeface="Arial" panose="020B0604020202020204" pitchFamily="34" charset="0"/>
                <a:cs typeface="Arial" panose="020B0604020202020204" pitchFamily="34" charset="0"/>
              </a:rPr>
              <a:t>NẮP BỊT NHỰA</a:t>
            </a:r>
          </a:p>
        </p:txBody>
      </p:sp>
      <p:sp>
        <p:nvSpPr>
          <p:cNvPr id="51" name="Rectangle: Rounded Corners 50">
            <a:extLst>
              <a:ext uri="{FF2B5EF4-FFF2-40B4-BE49-F238E27FC236}">
                <a16:creationId xmlns:a16="http://schemas.microsoft.com/office/drawing/2014/main" id="{ED939E4D-65D8-41DC-8FE5-8C6CAC3ED8E8}"/>
              </a:ext>
            </a:extLst>
          </p:cNvPr>
          <p:cNvSpPr/>
          <p:nvPr/>
        </p:nvSpPr>
        <p:spPr>
          <a:xfrm>
            <a:off x="2133615" y="6143088"/>
            <a:ext cx="1034076" cy="1016396"/>
          </a:xfrm>
          <a:prstGeom prst="roundRect">
            <a:avLst>
              <a:gd name="adj" fmla="val 10631"/>
            </a:avLst>
          </a:prstGeom>
          <a:blipFill dpi="0" rotWithShape="1">
            <a:blip r:embed="rId19">
              <a:extLst>
                <a:ext uri="{28A0092B-C50C-407E-A947-70E740481C1C}">
                  <a14:useLocalDpi xmlns:a14="http://schemas.microsoft.com/office/drawing/2010/main" val="0"/>
                </a:ext>
              </a:extLst>
            </a:blip>
            <a:srcRect/>
            <a:stretch>
              <a:fillRect/>
            </a:stretch>
          </a:blipFill>
          <a:ln>
            <a:solidFill>
              <a:schemeClr val="accent1"/>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52" name="TextBox 51">
            <a:extLst>
              <a:ext uri="{FF2B5EF4-FFF2-40B4-BE49-F238E27FC236}">
                <a16:creationId xmlns:a16="http://schemas.microsoft.com/office/drawing/2014/main" id="{AF49D96A-4758-4DE4-B739-D695CD18AB64}"/>
              </a:ext>
            </a:extLst>
          </p:cNvPr>
          <p:cNvSpPr txBox="1"/>
          <p:nvPr/>
        </p:nvSpPr>
        <p:spPr>
          <a:xfrm>
            <a:off x="5189318" y="7159484"/>
            <a:ext cx="1053744" cy="184666"/>
          </a:xfrm>
          <a:prstGeom prst="rect">
            <a:avLst/>
          </a:prstGeom>
          <a:noFill/>
        </p:spPr>
        <p:txBody>
          <a:bodyPr wrap="square" rtlCol="0">
            <a:spAutoFit/>
          </a:bodyPr>
          <a:lstStyle/>
          <a:p>
            <a:pPr algn="ctr"/>
            <a:r>
              <a:rPr lang="en-US" sz="600">
                <a:latin typeface="Arial" panose="020B0604020202020204" pitchFamily="34" charset="0"/>
                <a:cs typeface="Arial" panose="020B0604020202020204" pitchFamily="34" charset="0"/>
              </a:rPr>
              <a:t>NẸP NHỰA</a:t>
            </a:r>
          </a:p>
        </p:txBody>
      </p:sp>
      <p:sp>
        <p:nvSpPr>
          <p:cNvPr id="53" name="Rectangle: Rounded Corners 52">
            <a:extLst>
              <a:ext uri="{FF2B5EF4-FFF2-40B4-BE49-F238E27FC236}">
                <a16:creationId xmlns:a16="http://schemas.microsoft.com/office/drawing/2014/main" id="{F55C20B6-FD7F-4636-86C7-1540964BB87B}"/>
              </a:ext>
            </a:extLst>
          </p:cNvPr>
          <p:cNvSpPr/>
          <p:nvPr/>
        </p:nvSpPr>
        <p:spPr>
          <a:xfrm>
            <a:off x="5199152" y="6143088"/>
            <a:ext cx="1034076" cy="1016396"/>
          </a:xfrm>
          <a:prstGeom prst="roundRect">
            <a:avLst>
              <a:gd name="adj" fmla="val 10631"/>
            </a:avLst>
          </a:prstGeom>
          <a:blipFill dpi="0" rotWithShape="1">
            <a:blip r:embed="rId20">
              <a:extLst>
                <a:ext uri="{28A0092B-C50C-407E-A947-70E740481C1C}">
                  <a14:useLocalDpi xmlns:a14="http://schemas.microsoft.com/office/drawing/2010/main" val="0"/>
                </a:ext>
              </a:extLst>
            </a:blip>
            <a:srcRect/>
            <a:stretch>
              <a:fillRect/>
            </a:stretch>
          </a:blipFill>
          <a:ln>
            <a:solidFill>
              <a:schemeClr val="accent1"/>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54" name="TextBox 53">
            <a:extLst>
              <a:ext uri="{FF2B5EF4-FFF2-40B4-BE49-F238E27FC236}">
                <a16:creationId xmlns:a16="http://schemas.microsoft.com/office/drawing/2014/main" id="{DD5D4332-8108-41B0-9EC3-81B2B627DC30}"/>
              </a:ext>
            </a:extLst>
          </p:cNvPr>
          <p:cNvSpPr txBox="1"/>
          <p:nvPr/>
        </p:nvSpPr>
        <p:spPr>
          <a:xfrm>
            <a:off x="3680558" y="7159484"/>
            <a:ext cx="1053744" cy="184666"/>
          </a:xfrm>
          <a:prstGeom prst="rect">
            <a:avLst/>
          </a:prstGeom>
          <a:noFill/>
        </p:spPr>
        <p:txBody>
          <a:bodyPr wrap="square" rtlCol="0">
            <a:spAutoFit/>
          </a:bodyPr>
          <a:lstStyle/>
          <a:p>
            <a:pPr algn="ctr"/>
            <a:r>
              <a:rPr lang="en-US" sz="600">
                <a:latin typeface="Arial" panose="020B0604020202020204" pitchFamily="34" charset="0"/>
                <a:cs typeface="Arial" panose="020B0604020202020204" pitchFamily="34" charset="0"/>
              </a:rPr>
              <a:t>NẮP BỊT NHÔM</a:t>
            </a:r>
          </a:p>
        </p:txBody>
      </p:sp>
      <p:sp>
        <p:nvSpPr>
          <p:cNvPr id="55" name="Rectangle: Rounded Corners 54">
            <a:extLst>
              <a:ext uri="{FF2B5EF4-FFF2-40B4-BE49-F238E27FC236}">
                <a16:creationId xmlns:a16="http://schemas.microsoft.com/office/drawing/2014/main" id="{D94C339B-70FB-4E73-A095-4A22626E4D7F}"/>
              </a:ext>
            </a:extLst>
          </p:cNvPr>
          <p:cNvSpPr/>
          <p:nvPr/>
        </p:nvSpPr>
        <p:spPr>
          <a:xfrm>
            <a:off x="3690392" y="6143088"/>
            <a:ext cx="1034076" cy="1016396"/>
          </a:xfrm>
          <a:prstGeom prst="roundRect">
            <a:avLst>
              <a:gd name="adj" fmla="val 10631"/>
            </a:avLst>
          </a:prstGeom>
          <a:blipFill dpi="0" rotWithShape="1">
            <a:blip r:embed="rId21">
              <a:extLst>
                <a:ext uri="{28A0092B-C50C-407E-A947-70E740481C1C}">
                  <a14:useLocalDpi xmlns:a14="http://schemas.microsoft.com/office/drawing/2010/main" val="0"/>
                </a:ext>
              </a:extLst>
            </a:blip>
            <a:srcRect/>
            <a:stretch>
              <a:fillRect/>
            </a:stretch>
          </a:blipFill>
          <a:ln>
            <a:solidFill>
              <a:schemeClr val="accent1"/>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56" name="TextBox 55">
            <a:extLst>
              <a:ext uri="{FF2B5EF4-FFF2-40B4-BE49-F238E27FC236}">
                <a16:creationId xmlns:a16="http://schemas.microsoft.com/office/drawing/2014/main" id="{8C15D29A-9750-4894-9419-0AFBE92C01D2}"/>
              </a:ext>
            </a:extLst>
          </p:cNvPr>
          <p:cNvSpPr txBox="1"/>
          <p:nvPr/>
        </p:nvSpPr>
        <p:spPr>
          <a:xfrm>
            <a:off x="582244" y="8464825"/>
            <a:ext cx="1053744" cy="184666"/>
          </a:xfrm>
          <a:prstGeom prst="rect">
            <a:avLst/>
          </a:prstGeom>
          <a:noFill/>
        </p:spPr>
        <p:txBody>
          <a:bodyPr wrap="square" rtlCol="0">
            <a:spAutoFit/>
          </a:bodyPr>
          <a:lstStyle/>
          <a:p>
            <a:pPr algn="ctr"/>
            <a:r>
              <a:rPr lang="en-US" sz="600">
                <a:latin typeface="Arial" panose="020B0604020202020204" pitchFamily="34" charset="0"/>
                <a:cs typeface="Arial" panose="020B0604020202020204" pitchFamily="34" charset="0"/>
              </a:rPr>
              <a:t>NỐI THẲNG</a:t>
            </a:r>
          </a:p>
        </p:txBody>
      </p:sp>
      <p:sp>
        <p:nvSpPr>
          <p:cNvPr id="57" name="Rectangle: Rounded Corners 56">
            <a:extLst>
              <a:ext uri="{FF2B5EF4-FFF2-40B4-BE49-F238E27FC236}">
                <a16:creationId xmlns:a16="http://schemas.microsoft.com/office/drawing/2014/main" id="{E3CE9615-4395-406C-A39C-409D5DEFA912}"/>
              </a:ext>
            </a:extLst>
          </p:cNvPr>
          <p:cNvSpPr/>
          <p:nvPr/>
        </p:nvSpPr>
        <p:spPr>
          <a:xfrm>
            <a:off x="592078" y="7448429"/>
            <a:ext cx="1034076" cy="1016396"/>
          </a:xfrm>
          <a:prstGeom prst="roundRect">
            <a:avLst>
              <a:gd name="adj" fmla="val 10631"/>
            </a:avLst>
          </a:prstGeom>
          <a:blipFill dpi="0" rotWithShape="1">
            <a:blip r:embed="rId22">
              <a:extLst>
                <a:ext uri="{28A0092B-C50C-407E-A947-70E740481C1C}">
                  <a14:useLocalDpi xmlns:a14="http://schemas.microsoft.com/office/drawing/2010/main" val="0"/>
                </a:ext>
              </a:extLst>
            </a:blip>
            <a:srcRect/>
            <a:stretch>
              <a:fillRect/>
            </a:stretch>
          </a:blipFill>
          <a:ln>
            <a:solidFill>
              <a:schemeClr val="accent1"/>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67" name="TextBox 66">
            <a:extLst>
              <a:ext uri="{FF2B5EF4-FFF2-40B4-BE49-F238E27FC236}">
                <a16:creationId xmlns:a16="http://schemas.microsoft.com/office/drawing/2014/main" id="{CD14D8EF-F5FA-4D60-B433-83E6D3049B25}"/>
              </a:ext>
            </a:extLst>
          </p:cNvPr>
          <p:cNvSpPr txBox="1"/>
          <p:nvPr/>
        </p:nvSpPr>
        <p:spPr>
          <a:xfrm>
            <a:off x="2123781" y="8464825"/>
            <a:ext cx="1053744" cy="184666"/>
          </a:xfrm>
          <a:prstGeom prst="rect">
            <a:avLst/>
          </a:prstGeom>
          <a:noFill/>
        </p:spPr>
        <p:txBody>
          <a:bodyPr wrap="square" rtlCol="0">
            <a:spAutoFit/>
          </a:bodyPr>
          <a:lstStyle/>
          <a:p>
            <a:pPr algn="ctr"/>
            <a:r>
              <a:rPr lang="en-US" sz="600">
                <a:latin typeface="Arial" panose="020B0604020202020204" pitchFamily="34" charset="0"/>
                <a:cs typeface="Arial" panose="020B0604020202020204" pitchFamily="34" charset="0"/>
              </a:rPr>
              <a:t>TAY CẦM NHÔM</a:t>
            </a:r>
          </a:p>
        </p:txBody>
      </p:sp>
      <p:sp>
        <p:nvSpPr>
          <p:cNvPr id="68" name="Rectangle: Rounded Corners 67">
            <a:extLst>
              <a:ext uri="{FF2B5EF4-FFF2-40B4-BE49-F238E27FC236}">
                <a16:creationId xmlns:a16="http://schemas.microsoft.com/office/drawing/2014/main" id="{2AA2E113-A1A0-42EA-A8CC-6A479F1CF20D}"/>
              </a:ext>
            </a:extLst>
          </p:cNvPr>
          <p:cNvSpPr/>
          <p:nvPr/>
        </p:nvSpPr>
        <p:spPr>
          <a:xfrm>
            <a:off x="2133615" y="7448429"/>
            <a:ext cx="1034076" cy="1016396"/>
          </a:xfrm>
          <a:prstGeom prst="roundRect">
            <a:avLst>
              <a:gd name="adj" fmla="val 10631"/>
            </a:avLst>
          </a:prstGeom>
          <a:blipFill dpi="0" rotWithShape="1">
            <a:blip r:embed="rId23">
              <a:extLst>
                <a:ext uri="{28A0092B-C50C-407E-A947-70E740481C1C}">
                  <a14:useLocalDpi xmlns:a14="http://schemas.microsoft.com/office/drawing/2010/main" val="0"/>
                </a:ext>
              </a:extLst>
            </a:blip>
            <a:srcRect/>
            <a:stretch>
              <a:fillRect/>
            </a:stretch>
          </a:blipFill>
          <a:ln>
            <a:solidFill>
              <a:schemeClr val="accent1"/>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71" name="Rectangle: Rounded Corners 70">
            <a:extLst>
              <a:ext uri="{FF2B5EF4-FFF2-40B4-BE49-F238E27FC236}">
                <a16:creationId xmlns:a16="http://schemas.microsoft.com/office/drawing/2014/main" id="{BE5C597A-592F-49FA-9948-EC416F939100}"/>
              </a:ext>
            </a:extLst>
          </p:cNvPr>
          <p:cNvSpPr/>
          <p:nvPr/>
        </p:nvSpPr>
        <p:spPr>
          <a:xfrm>
            <a:off x="5189318" y="7648175"/>
            <a:ext cx="1034076" cy="550185"/>
          </a:xfrm>
          <a:prstGeom prst="roundRect">
            <a:avLst>
              <a:gd name="adj" fmla="val 10631"/>
            </a:avLst>
          </a:prstGeom>
          <a:blipFill dpi="0" rotWithShape="1">
            <a:blip r:embed="rId24"/>
            <a:srcRect/>
            <a:stretch>
              <a:fillRect/>
            </a:stretch>
          </a:blipFill>
          <a:ln>
            <a:solidFill>
              <a:schemeClr val="accent1"/>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72" name="TextBox 71">
            <a:extLst>
              <a:ext uri="{FF2B5EF4-FFF2-40B4-BE49-F238E27FC236}">
                <a16:creationId xmlns:a16="http://schemas.microsoft.com/office/drawing/2014/main" id="{EEED2F6D-E510-4A42-AC58-739F9C249862}"/>
              </a:ext>
            </a:extLst>
          </p:cNvPr>
          <p:cNvSpPr txBox="1"/>
          <p:nvPr/>
        </p:nvSpPr>
        <p:spPr>
          <a:xfrm>
            <a:off x="3680558" y="8464825"/>
            <a:ext cx="1053744" cy="184666"/>
          </a:xfrm>
          <a:prstGeom prst="rect">
            <a:avLst/>
          </a:prstGeom>
          <a:noFill/>
        </p:spPr>
        <p:txBody>
          <a:bodyPr wrap="square" rtlCol="0">
            <a:spAutoFit/>
          </a:bodyPr>
          <a:lstStyle/>
          <a:p>
            <a:pPr algn="ctr"/>
            <a:r>
              <a:rPr lang="en-US" sz="600">
                <a:latin typeface="Arial" panose="020B0604020202020204" pitchFamily="34" charset="0"/>
                <a:cs typeface="Arial" panose="020B0604020202020204" pitchFamily="34" charset="0"/>
              </a:rPr>
              <a:t>TAY CẦM NHỰA</a:t>
            </a:r>
          </a:p>
        </p:txBody>
      </p:sp>
      <p:sp>
        <p:nvSpPr>
          <p:cNvPr id="73" name="Rectangle: Rounded Corners 72">
            <a:extLst>
              <a:ext uri="{FF2B5EF4-FFF2-40B4-BE49-F238E27FC236}">
                <a16:creationId xmlns:a16="http://schemas.microsoft.com/office/drawing/2014/main" id="{2B4A0EB6-0601-4AF3-A8FA-D45463F970F6}"/>
              </a:ext>
            </a:extLst>
          </p:cNvPr>
          <p:cNvSpPr/>
          <p:nvPr/>
        </p:nvSpPr>
        <p:spPr>
          <a:xfrm>
            <a:off x="3690392" y="7448429"/>
            <a:ext cx="1034076" cy="1016396"/>
          </a:xfrm>
          <a:prstGeom prst="roundRect">
            <a:avLst>
              <a:gd name="adj" fmla="val 10631"/>
            </a:avLst>
          </a:prstGeom>
          <a:blipFill dpi="0" rotWithShape="1">
            <a:blip r:embed="rId25">
              <a:extLst>
                <a:ext uri="{28A0092B-C50C-407E-A947-70E740481C1C}">
                  <a14:useLocalDpi xmlns:a14="http://schemas.microsoft.com/office/drawing/2010/main" val="0"/>
                </a:ext>
              </a:extLst>
            </a:blip>
            <a:srcRect/>
            <a:stretch>
              <a:fillRect/>
            </a:stretch>
          </a:blipFill>
          <a:ln>
            <a:solidFill>
              <a:schemeClr val="accent1"/>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69" name="Rectangle: Diagonal Corners Rounded 7">
            <a:extLst>
              <a:ext uri="{FF2B5EF4-FFF2-40B4-BE49-F238E27FC236}">
                <a16:creationId xmlns:a16="http://schemas.microsoft.com/office/drawing/2014/main" id="{8EF31BFD-B118-4854-BDD3-F6D47FF7FAD9}"/>
              </a:ext>
            </a:extLst>
          </p:cNvPr>
          <p:cNvSpPr/>
          <p:nvPr/>
        </p:nvSpPr>
        <p:spPr>
          <a:xfrm>
            <a:off x="357900" y="180117"/>
            <a:ext cx="6120000" cy="246221"/>
          </a:xfrm>
          <a:prstGeom prst="round2DiagRect">
            <a:avLst/>
          </a:prstGeom>
          <a:solidFill>
            <a:srgbClr val="026A56"/>
          </a:solidFill>
        </p:spPr>
        <p:style>
          <a:lnRef idx="3">
            <a:schemeClr val="lt1"/>
          </a:lnRef>
          <a:fillRef idx="1">
            <a:schemeClr val="accent1"/>
          </a:fillRef>
          <a:effectRef idx="1">
            <a:schemeClr val="accent1"/>
          </a:effectRef>
          <a:fontRef idx="minor">
            <a:schemeClr val="lt1"/>
          </a:fontRef>
        </p:style>
        <p:txBody>
          <a:bodyPr rtlCol="0" anchor="ctr"/>
          <a:lstStyle/>
          <a:p>
            <a:r>
              <a:rPr lang="en-US" sz="1000">
                <a:solidFill>
                  <a:schemeClr val="bg1"/>
                </a:solidFill>
                <a:latin typeface="Arial" panose="020B0604020202020204" pitchFamily="34" charset="0"/>
                <a:cs typeface="Arial" panose="020B0604020202020204" pitchFamily="34" charset="0"/>
              </a:rPr>
              <a:t>III. PHỤ KIỆN NHÔM ĐỊNH HÌNH</a:t>
            </a:r>
          </a:p>
        </p:txBody>
      </p:sp>
      <p:grpSp>
        <p:nvGrpSpPr>
          <p:cNvPr id="74" name="Group 73"/>
          <p:cNvGrpSpPr/>
          <p:nvPr/>
        </p:nvGrpSpPr>
        <p:grpSpPr>
          <a:xfrm>
            <a:off x="412510" y="9509040"/>
            <a:ext cx="5988290" cy="409383"/>
            <a:chOff x="412510" y="9509040"/>
            <a:chExt cx="5988290" cy="409383"/>
          </a:xfrm>
        </p:grpSpPr>
        <p:sp>
          <p:nvSpPr>
            <p:cNvPr id="75" name="Rectangle: Diagonal Corners Rounded 19">
              <a:extLst>
                <a:ext uri="{FF2B5EF4-FFF2-40B4-BE49-F238E27FC236}">
                  <a16:creationId xmlns:a16="http://schemas.microsoft.com/office/drawing/2014/main" id="{16274458-7725-43DB-B89F-32008569EE44}"/>
                </a:ext>
              </a:extLst>
            </p:cNvPr>
            <p:cNvSpPr/>
            <p:nvPr/>
          </p:nvSpPr>
          <p:spPr>
            <a:xfrm>
              <a:off x="412822" y="9509040"/>
              <a:ext cx="5987978" cy="246219"/>
            </a:xfrm>
            <a:prstGeom prst="round2DiagRect">
              <a:avLst>
                <a:gd name="adj1" fmla="val 21825"/>
                <a:gd name="adj2" fmla="val 0"/>
              </a:avLst>
            </a:prstGeom>
            <a:solidFill>
              <a:srgbClr val="026A56"/>
            </a:solidFill>
          </p:spPr>
          <p:style>
            <a:lnRef idx="3">
              <a:schemeClr val="lt1"/>
            </a:lnRef>
            <a:fillRef idx="1">
              <a:schemeClr val="accent1"/>
            </a:fillRef>
            <a:effectRef idx="1">
              <a:schemeClr val="accent1"/>
            </a:effectRef>
            <a:fontRef idx="minor">
              <a:schemeClr val="lt1"/>
            </a:fontRef>
          </p:style>
          <p:txBody>
            <a:bodyPr rtlCol="0" anchor="ctr"/>
            <a:lstStyle/>
            <a:p>
              <a:pPr algn="r"/>
              <a:r>
                <a:rPr lang="en-US" sz="1000" smtClean="0">
                  <a:solidFill>
                    <a:schemeClr val="bg1"/>
                  </a:solidFill>
                  <a:latin typeface="Arial" panose="020B0604020202020204" pitchFamily="34" charset="0"/>
                  <a:cs typeface="Arial" panose="020B0604020202020204" pitchFamily="34" charset="0"/>
                </a:rPr>
                <a:t>Công ty TNHH Công Nghiệp DAICHI - </a:t>
              </a:r>
              <a:r>
                <a:rPr lang="en-US" sz="1000">
                  <a:solidFill>
                    <a:schemeClr val="bg1"/>
                  </a:solidFill>
                  <a:latin typeface="Arial" panose="020B0604020202020204" pitchFamily="34" charset="0"/>
                  <a:cs typeface="Arial" panose="020B0604020202020204" pitchFamily="34" charset="0"/>
                </a:rPr>
                <a:t>Hotline: </a:t>
              </a:r>
              <a:r>
                <a:rPr lang="en-US" sz="1000" smtClean="0">
                  <a:solidFill>
                    <a:schemeClr val="bg1"/>
                  </a:solidFill>
                  <a:latin typeface="Arial" panose="020B0604020202020204" pitchFamily="34" charset="0"/>
                  <a:cs typeface="Arial" panose="020B0604020202020204" pitchFamily="34" charset="0"/>
                </a:rPr>
                <a:t>0966.919.212</a:t>
              </a:r>
              <a:endParaRPr lang="en-US" sz="1000">
                <a:solidFill>
                  <a:schemeClr val="bg1"/>
                </a:solidFill>
                <a:latin typeface="Arial" panose="020B0604020202020204" pitchFamily="34" charset="0"/>
                <a:cs typeface="Arial" panose="020B0604020202020204" pitchFamily="34" charset="0"/>
              </a:endParaRPr>
            </a:p>
          </p:txBody>
        </p:sp>
        <p:sp>
          <p:nvSpPr>
            <p:cNvPr id="76" name="TextBox 75">
              <a:extLst>
                <a:ext uri="{FF2B5EF4-FFF2-40B4-BE49-F238E27FC236}">
                  <a16:creationId xmlns:a16="http://schemas.microsoft.com/office/drawing/2014/main" id="{8E6F2152-0DE4-493E-9476-3EBE412045B0}"/>
                </a:ext>
              </a:extLst>
            </p:cNvPr>
            <p:cNvSpPr txBox="1"/>
            <p:nvPr/>
          </p:nvSpPr>
          <p:spPr>
            <a:xfrm>
              <a:off x="412510" y="9733757"/>
              <a:ext cx="3179050" cy="184666"/>
            </a:xfrm>
            <a:prstGeom prst="rect">
              <a:avLst/>
            </a:prstGeom>
            <a:noFill/>
          </p:spPr>
          <p:txBody>
            <a:bodyPr wrap="square" rtlCol="0">
              <a:spAutoFit/>
            </a:bodyPr>
            <a:lstStyle/>
            <a:p>
              <a:r>
                <a:rPr lang="en-US" sz="600">
                  <a:latin typeface="Arial" panose="020B0604020202020204" pitchFamily="34" charset="0"/>
                  <a:cs typeface="Arial" panose="020B0604020202020204" pitchFamily="34" charset="0"/>
                </a:rPr>
                <a:t> </a:t>
              </a:r>
              <a:r>
                <a:rPr lang="en-US" sz="600" smtClean="0">
                  <a:latin typeface="Arial" panose="020B0604020202020204" pitchFamily="34" charset="0"/>
                  <a:cs typeface="Arial" panose="020B0604020202020204" pitchFamily="34" charset="0"/>
                  <a:hlinkClick r:id="rId26"/>
                </a:rPr>
                <a:t>www.chichi.vn</a:t>
              </a:r>
              <a:r>
                <a:rPr lang="en-US" sz="600" smtClean="0">
                  <a:latin typeface="Arial" panose="020B0604020202020204" pitchFamily="34" charset="0"/>
                  <a:cs typeface="Arial" panose="020B0604020202020204" pitchFamily="34" charset="0"/>
                </a:rPr>
                <a:t>   </a:t>
              </a:r>
              <a:r>
                <a:rPr lang="en-US" sz="600" smtClean="0">
                  <a:latin typeface="Arial" panose="020B0604020202020204" pitchFamily="34" charset="0"/>
                  <a:cs typeface="Arial" panose="020B0604020202020204" pitchFamily="34" charset="0"/>
                  <a:hlinkClick r:id="rId27"/>
                </a:rPr>
                <a:t>www.bulongdaichi.com</a:t>
              </a:r>
              <a:r>
                <a:rPr lang="en-US" sz="600" smtClean="0">
                  <a:latin typeface="Arial" panose="020B0604020202020204" pitchFamily="34" charset="0"/>
                  <a:cs typeface="Arial" panose="020B0604020202020204" pitchFamily="34" charset="0"/>
                </a:rPr>
                <a:t>  </a:t>
              </a:r>
              <a:r>
                <a:rPr lang="en-US" sz="600">
                  <a:latin typeface="Arial" panose="020B0604020202020204" pitchFamily="34" charset="0"/>
                  <a:cs typeface="Arial" panose="020B0604020202020204" pitchFamily="34" charset="0"/>
                </a:rPr>
                <a:t>- Email: </a:t>
              </a:r>
              <a:r>
                <a:rPr lang="en-US" sz="600" smtClean="0">
                  <a:latin typeface="Arial" panose="020B0604020202020204" pitchFamily="34" charset="0"/>
                  <a:cs typeface="Arial" panose="020B0604020202020204" pitchFamily="34" charset="0"/>
                </a:rPr>
                <a:t>nguyendinhchi.34vn@gmail.com</a:t>
              </a:r>
              <a:endParaRPr lang="en-US" sz="6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3908798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70DE6337-6BDA-4D26-9EDC-DB0DFEDA7AD9}"/>
              </a:ext>
            </a:extLst>
          </p:cNvPr>
          <p:cNvCxnSpPr>
            <a:cxnSpLocks/>
          </p:cNvCxnSpPr>
          <p:nvPr/>
        </p:nvCxnSpPr>
        <p:spPr>
          <a:xfrm>
            <a:off x="412510" y="9298919"/>
            <a:ext cx="5988290" cy="0"/>
          </a:xfrm>
          <a:prstGeom prst="line">
            <a:avLst/>
          </a:prstGeom>
          <a:ln w="12700">
            <a:solidFill>
              <a:srgbClr val="FFC000"/>
            </a:solidFill>
          </a:ln>
        </p:spPr>
        <p:style>
          <a:lnRef idx="3">
            <a:schemeClr val="accent1"/>
          </a:lnRef>
          <a:fillRef idx="0">
            <a:schemeClr val="accent1"/>
          </a:fillRef>
          <a:effectRef idx="2">
            <a:schemeClr val="accent1"/>
          </a:effectRef>
          <a:fontRef idx="minor">
            <a:schemeClr val="tx1"/>
          </a:fontRef>
        </p:style>
      </p:cxnSp>
      <p:sp>
        <p:nvSpPr>
          <p:cNvPr id="7" name="Rectangle: Diagonal Corners Rounded 6">
            <a:extLst>
              <a:ext uri="{FF2B5EF4-FFF2-40B4-BE49-F238E27FC236}">
                <a16:creationId xmlns:a16="http://schemas.microsoft.com/office/drawing/2014/main" id="{7328568B-8216-4AE0-952F-D96341DF56A7}"/>
              </a:ext>
            </a:extLst>
          </p:cNvPr>
          <p:cNvSpPr/>
          <p:nvPr/>
        </p:nvSpPr>
        <p:spPr>
          <a:xfrm>
            <a:off x="412511" y="455087"/>
            <a:ext cx="5988289" cy="8696522"/>
          </a:xfrm>
          <a:prstGeom prst="round2DiagRect">
            <a:avLst>
              <a:gd name="adj1" fmla="val 2500"/>
              <a:gd name="adj2" fmla="val 0"/>
            </a:avLst>
          </a:prstGeom>
          <a:noFill/>
          <a:ln>
            <a:solidFill>
              <a:schemeClr val="bg1"/>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1600">
              <a:solidFill>
                <a:srgbClr val="0070C0"/>
              </a:solidFill>
              <a:latin typeface="Arial" panose="020B0604020202020204" pitchFamily="34" charset="0"/>
              <a:cs typeface="Arial" panose="020B0604020202020204" pitchFamily="34" charset="0"/>
            </a:endParaRPr>
          </a:p>
        </p:txBody>
      </p:sp>
      <p:sp>
        <p:nvSpPr>
          <p:cNvPr id="8" name="Rectangle: Diagonal Corners Rounded 7">
            <a:extLst>
              <a:ext uri="{FF2B5EF4-FFF2-40B4-BE49-F238E27FC236}">
                <a16:creationId xmlns:a16="http://schemas.microsoft.com/office/drawing/2014/main" id="{8EF31BFD-B118-4854-BDD3-F6D47FF7FAD9}"/>
              </a:ext>
            </a:extLst>
          </p:cNvPr>
          <p:cNvSpPr/>
          <p:nvPr/>
        </p:nvSpPr>
        <p:spPr>
          <a:xfrm>
            <a:off x="412510" y="165834"/>
            <a:ext cx="5988289" cy="246221"/>
          </a:xfrm>
          <a:prstGeom prst="round2DiagRect">
            <a:avLst/>
          </a:prstGeom>
          <a:solidFill>
            <a:srgbClr val="026A56"/>
          </a:solidFill>
        </p:spPr>
        <p:style>
          <a:lnRef idx="3">
            <a:schemeClr val="lt1"/>
          </a:lnRef>
          <a:fillRef idx="1">
            <a:schemeClr val="accent1"/>
          </a:fillRef>
          <a:effectRef idx="1">
            <a:schemeClr val="accent1"/>
          </a:effectRef>
          <a:fontRef idx="minor">
            <a:schemeClr val="lt1"/>
          </a:fontRef>
        </p:style>
        <p:txBody>
          <a:bodyPr rtlCol="0" anchor="ctr"/>
          <a:lstStyle/>
          <a:p>
            <a:r>
              <a:rPr lang="en-US" sz="1000" smtClean="0">
                <a:solidFill>
                  <a:schemeClr val="bg1"/>
                </a:solidFill>
                <a:latin typeface="Arial" panose="020B0604020202020204" pitchFamily="34" charset="0"/>
                <a:cs typeface="Arial" panose="020B0604020202020204" pitchFamily="34" charset="0"/>
              </a:rPr>
              <a:t>IV. KIM KHÍ TỔNG HỢP</a:t>
            </a:r>
            <a:endParaRPr lang="en-US" sz="100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43886F3-105F-498C-BAEC-9FC848D1F6A0}"/>
              </a:ext>
            </a:extLst>
          </p:cNvPr>
          <p:cNvSpPr txBox="1"/>
          <p:nvPr/>
        </p:nvSpPr>
        <p:spPr>
          <a:xfrm>
            <a:off x="506043" y="1821968"/>
            <a:ext cx="1206235" cy="200055"/>
          </a:xfrm>
          <a:prstGeom prst="rect">
            <a:avLst/>
          </a:prstGeom>
          <a:noFill/>
        </p:spPr>
        <p:txBody>
          <a:bodyPr wrap="square" rtlCol="0">
            <a:spAutoFit/>
          </a:bodyPr>
          <a:lstStyle/>
          <a:p>
            <a:pPr algn="ctr"/>
            <a:r>
              <a:rPr lang="en-US" sz="700">
                <a:latin typeface="Arial" panose="020B0604020202020204" pitchFamily="34" charset="0"/>
                <a:cs typeface="Arial" panose="020B0604020202020204" pitchFamily="34" charset="0"/>
              </a:rPr>
              <a:t>NAM CHÂM VIÊN TRÒN</a:t>
            </a:r>
          </a:p>
        </p:txBody>
      </p:sp>
      <p:sp>
        <p:nvSpPr>
          <p:cNvPr id="9" name="Rectangle: Rounded Corners 8">
            <a:extLst>
              <a:ext uri="{FF2B5EF4-FFF2-40B4-BE49-F238E27FC236}">
                <a16:creationId xmlns:a16="http://schemas.microsoft.com/office/drawing/2014/main" id="{4CD17DE9-382A-4C4E-92E5-E38F30E43D90}"/>
              </a:ext>
            </a:extLst>
          </p:cNvPr>
          <p:cNvSpPr/>
          <p:nvPr/>
        </p:nvSpPr>
        <p:spPr>
          <a:xfrm>
            <a:off x="592078" y="805572"/>
            <a:ext cx="1034076" cy="1016396"/>
          </a:xfrm>
          <a:prstGeom prst="roundRect">
            <a:avLst>
              <a:gd name="adj" fmla="val 10631"/>
            </a:avLst>
          </a:prstGeom>
          <a:blipFill dpi="0" rotWithShape="1">
            <a:blip r:embed="rId2">
              <a:extLst>
                <a:ext uri="{28A0092B-C50C-407E-A947-70E740481C1C}">
                  <a14:useLocalDpi xmlns:a14="http://schemas.microsoft.com/office/drawing/2010/main" val="0"/>
                </a:ext>
              </a:extLst>
            </a:blip>
            <a:srcRect/>
            <a:stretch>
              <a:fillRect/>
            </a:stretch>
          </a:blipFill>
          <a:ln>
            <a:solidFill>
              <a:schemeClr val="accent5">
                <a:lumMod val="60000"/>
                <a:lumOff val="4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4" name="TextBox 13">
            <a:extLst>
              <a:ext uri="{FF2B5EF4-FFF2-40B4-BE49-F238E27FC236}">
                <a16:creationId xmlns:a16="http://schemas.microsoft.com/office/drawing/2014/main" id="{B44BF219-D50B-4C26-8758-7FCDB56E1C50}"/>
              </a:ext>
            </a:extLst>
          </p:cNvPr>
          <p:cNvSpPr txBox="1"/>
          <p:nvPr/>
        </p:nvSpPr>
        <p:spPr>
          <a:xfrm>
            <a:off x="6043612" y="9255888"/>
            <a:ext cx="357187" cy="246221"/>
          </a:xfrm>
          <a:prstGeom prst="rect">
            <a:avLst/>
          </a:prstGeom>
          <a:noFill/>
        </p:spPr>
        <p:txBody>
          <a:bodyPr wrap="square" rtlCol="0">
            <a:spAutoFit/>
          </a:bodyPr>
          <a:lstStyle/>
          <a:p>
            <a:r>
              <a:rPr lang="en-US" sz="1000" b="1" smtClean="0">
                <a:solidFill>
                  <a:srgbClr val="0070C0"/>
                </a:solidFill>
                <a:latin typeface="Arial" panose="020B0604020202020204" pitchFamily="34" charset="0"/>
                <a:cs typeface="Arial" panose="020B0604020202020204" pitchFamily="34" charset="0"/>
              </a:rPr>
              <a:t>11</a:t>
            </a:r>
            <a:endParaRPr lang="en-US" sz="1000" b="1">
              <a:solidFill>
                <a:srgbClr val="0070C0"/>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82DCF4CA-5659-40B8-95C7-C56FCF7EF387}"/>
              </a:ext>
            </a:extLst>
          </p:cNvPr>
          <p:cNvSpPr txBox="1"/>
          <p:nvPr/>
        </p:nvSpPr>
        <p:spPr>
          <a:xfrm>
            <a:off x="2019225" y="1821968"/>
            <a:ext cx="1221474" cy="200055"/>
          </a:xfrm>
          <a:prstGeom prst="rect">
            <a:avLst/>
          </a:prstGeom>
          <a:noFill/>
        </p:spPr>
        <p:txBody>
          <a:bodyPr wrap="square" rtlCol="0">
            <a:spAutoFit/>
          </a:bodyPr>
          <a:lstStyle/>
          <a:p>
            <a:pPr algn="ctr"/>
            <a:r>
              <a:rPr lang="en-US" sz="700">
                <a:latin typeface="Arial" panose="020B0604020202020204" pitchFamily="34" charset="0"/>
                <a:cs typeface="Arial" panose="020B0604020202020204" pitchFamily="34" charset="0"/>
              </a:rPr>
              <a:t>NAM CHÂM TRÒN LỖ</a:t>
            </a:r>
          </a:p>
        </p:txBody>
      </p:sp>
      <p:sp>
        <p:nvSpPr>
          <p:cNvPr id="32" name="Rectangle: Rounded Corners 31">
            <a:extLst>
              <a:ext uri="{FF2B5EF4-FFF2-40B4-BE49-F238E27FC236}">
                <a16:creationId xmlns:a16="http://schemas.microsoft.com/office/drawing/2014/main" id="{EA71EBEA-4FC7-4AF1-863B-B9CB5AF8C64E}"/>
              </a:ext>
            </a:extLst>
          </p:cNvPr>
          <p:cNvSpPr/>
          <p:nvPr/>
        </p:nvSpPr>
        <p:spPr>
          <a:xfrm>
            <a:off x="2133615" y="805572"/>
            <a:ext cx="1034076" cy="1016396"/>
          </a:xfrm>
          <a:prstGeom prst="roundRect">
            <a:avLst>
              <a:gd name="adj" fmla="val 10631"/>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accent5">
                <a:lumMod val="60000"/>
                <a:lumOff val="4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33" name="TextBox 32">
            <a:extLst>
              <a:ext uri="{FF2B5EF4-FFF2-40B4-BE49-F238E27FC236}">
                <a16:creationId xmlns:a16="http://schemas.microsoft.com/office/drawing/2014/main" id="{9E9BCC14-B5A0-4068-8B83-D05029B2793D}"/>
              </a:ext>
            </a:extLst>
          </p:cNvPr>
          <p:cNvSpPr txBox="1"/>
          <p:nvPr/>
        </p:nvSpPr>
        <p:spPr>
          <a:xfrm>
            <a:off x="5151218" y="1821968"/>
            <a:ext cx="1135282" cy="200055"/>
          </a:xfrm>
          <a:prstGeom prst="rect">
            <a:avLst/>
          </a:prstGeom>
          <a:noFill/>
        </p:spPr>
        <p:txBody>
          <a:bodyPr wrap="square" rtlCol="0">
            <a:spAutoFit/>
          </a:bodyPr>
          <a:lstStyle/>
          <a:p>
            <a:pPr algn="ctr"/>
            <a:r>
              <a:rPr lang="en-US" sz="700">
                <a:latin typeface="Arial" panose="020B0604020202020204" pitchFamily="34" charset="0"/>
                <a:cs typeface="Arial" panose="020B0604020202020204" pitchFamily="34" charset="0"/>
              </a:rPr>
              <a:t>NAM CHÂM MÓC CẨU</a:t>
            </a:r>
          </a:p>
        </p:txBody>
      </p:sp>
      <p:sp>
        <p:nvSpPr>
          <p:cNvPr id="34" name="Rectangle: Rounded Corners 33">
            <a:extLst>
              <a:ext uri="{FF2B5EF4-FFF2-40B4-BE49-F238E27FC236}">
                <a16:creationId xmlns:a16="http://schemas.microsoft.com/office/drawing/2014/main" id="{495FDDE6-452E-4580-829E-BA3FDEF71DC3}"/>
              </a:ext>
            </a:extLst>
          </p:cNvPr>
          <p:cNvSpPr/>
          <p:nvPr/>
        </p:nvSpPr>
        <p:spPr>
          <a:xfrm>
            <a:off x="5199152" y="805572"/>
            <a:ext cx="1034076" cy="1016396"/>
          </a:xfrm>
          <a:prstGeom prst="roundRect">
            <a:avLst>
              <a:gd name="adj" fmla="val 10631"/>
            </a:avLst>
          </a:prstGeom>
          <a:blipFill dpi="0" rotWithShape="1">
            <a:blip r:embed="rId4">
              <a:extLst>
                <a:ext uri="{28A0092B-C50C-407E-A947-70E740481C1C}">
                  <a14:useLocalDpi xmlns:a14="http://schemas.microsoft.com/office/drawing/2010/main" val="0"/>
                </a:ext>
              </a:extLst>
            </a:blip>
            <a:srcRect/>
            <a:stretch>
              <a:fillRect/>
            </a:stretch>
          </a:blipFill>
          <a:ln>
            <a:solidFill>
              <a:schemeClr val="accent5">
                <a:lumMod val="60000"/>
                <a:lumOff val="4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35" name="TextBox 34">
            <a:extLst>
              <a:ext uri="{FF2B5EF4-FFF2-40B4-BE49-F238E27FC236}">
                <a16:creationId xmlns:a16="http://schemas.microsoft.com/office/drawing/2014/main" id="{3DF98EAB-0CD4-48F8-8291-4B7CF58C6D1D}"/>
              </a:ext>
            </a:extLst>
          </p:cNvPr>
          <p:cNvSpPr txBox="1"/>
          <p:nvPr/>
        </p:nvSpPr>
        <p:spPr>
          <a:xfrm>
            <a:off x="3512827" y="1821968"/>
            <a:ext cx="1303088" cy="200055"/>
          </a:xfrm>
          <a:prstGeom prst="rect">
            <a:avLst/>
          </a:prstGeom>
          <a:noFill/>
        </p:spPr>
        <p:txBody>
          <a:bodyPr wrap="square" rtlCol="0">
            <a:spAutoFit/>
          </a:bodyPr>
          <a:lstStyle/>
          <a:p>
            <a:pPr algn="ctr"/>
            <a:r>
              <a:rPr lang="en-US" sz="700">
                <a:latin typeface="Arial" panose="020B0604020202020204" pitchFamily="34" charset="0"/>
                <a:cs typeface="Arial" panose="020B0604020202020204" pitchFamily="34" charset="0"/>
              </a:rPr>
              <a:t>NAM CHÂM KHUYÊN</a:t>
            </a:r>
          </a:p>
        </p:txBody>
      </p:sp>
      <p:sp>
        <p:nvSpPr>
          <p:cNvPr id="36" name="Rectangle: Rounded Corners 35">
            <a:extLst>
              <a:ext uri="{FF2B5EF4-FFF2-40B4-BE49-F238E27FC236}">
                <a16:creationId xmlns:a16="http://schemas.microsoft.com/office/drawing/2014/main" id="{37BFBA5A-00A3-4B34-85B0-1C62998C1FBA}"/>
              </a:ext>
            </a:extLst>
          </p:cNvPr>
          <p:cNvSpPr/>
          <p:nvPr/>
        </p:nvSpPr>
        <p:spPr>
          <a:xfrm>
            <a:off x="3690392" y="805572"/>
            <a:ext cx="1034076" cy="1016396"/>
          </a:xfrm>
          <a:prstGeom prst="roundRect">
            <a:avLst>
              <a:gd name="adj" fmla="val 10631"/>
            </a:avLst>
          </a:prstGeom>
          <a:blipFill dpi="0" rotWithShape="1">
            <a:blip r:embed="rId5">
              <a:extLst>
                <a:ext uri="{28A0092B-C50C-407E-A947-70E740481C1C}">
                  <a14:useLocalDpi xmlns:a14="http://schemas.microsoft.com/office/drawing/2010/main" val="0"/>
                </a:ext>
              </a:extLst>
            </a:blip>
            <a:srcRect/>
            <a:stretch>
              <a:fillRect/>
            </a:stretch>
          </a:blipFill>
          <a:ln>
            <a:solidFill>
              <a:schemeClr val="accent5">
                <a:lumMod val="60000"/>
                <a:lumOff val="4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00" name="TextBox 99">
            <a:extLst>
              <a:ext uri="{FF2B5EF4-FFF2-40B4-BE49-F238E27FC236}">
                <a16:creationId xmlns:a16="http://schemas.microsoft.com/office/drawing/2014/main" id="{6A775373-125D-4552-BF16-61A962C28A3E}"/>
              </a:ext>
            </a:extLst>
          </p:cNvPr>
          <p:cNvSpPr txBox="1"/>
          <p:nvPr/>
        </p:nvSpPr>
        <p:spPr>
          <a:xfrm>
            <a:off x="467944" y="3183794"/>
            <a:ext cx="1273598" cy="200055"/>
          </a:xfrm>
          <a:prstGeom prst="rect">
            <a:avLst/>
          </a:prstGeom>
          <a:noFill/>
        </p:spPr>
        <p:txBody>
          <a:bodyPr wrap="square" rtlCol="0">
            <a:spAutoFit/>
          </a:bodyPr>
          <a:lstStyle/>
          <a:p>
            <a:pPr algn="ctr"/>
            <a:r>
              <a:rPr lang="en-US" sz="700">
                <a:latin typeface="Arial" panose="020B0604020202020204" pitchFamily="34" charset="0"/>
                <a:cs typeface="Arial" panose="020B0604020202020204" pitchFamily="34" charset="0"/>
              </a:rPr>
              <a:t>NAM CHÂM ỨNG DỤNG</a:t>
            </a:r>
          </a:p>
        </p:txBody>
      </p:sp>
      <p:sp>
        <p:nvSpPr>
          <p:cNvPr id="101" name="Rectangle: Rounded Corners 100">
            <a:extLst>
              <a:ext uri="{FF2B5EF4-FFF2-40B4-BE49-F238E27FC236}">
                <a16:creationId xmlns:a16="http://schemas.microsoft.com/office/drawing/2014/main" id="{F2B2767B-9A51-4F6D-9CB8-5C0EB1F9B207}"/>
              </a:ext>
            </a:extLst>
          </p:cNvPr>
          <p:cNvSpPr/>
          <p:nvPr/>
        </p:nvSpPr>
        <p:spPr>
          <a:xfrm>
            <a:off x="592078" y="2167398"/>
            <a:ext cx="1034076" cy="1016396"/>
          </a:xfrm>
          <a:prstGeom prst="roundRect">
            <a:avLst>
              <a:gd name="adj" fmla="val 10631"/>
            </a:avLst>
          </a:prstGeom>
          <a:blipFill dpi="0" rotWithShape="1">
            <a:blip r:embed="rId6">
              <a:extLst>
                <a:ext uri="{28A0092B-C50C-407E-A947-70E740481C1C}">
                  <a14:useLocalDpi xmlns:a14="http://schemas.microsoft.com/office/drawing/2010/main" val="0"/>
                </a:ext>
              </a:extLst>
            </a:blip>
            <a:srcRect/>
            <a:stretch>
              <a:fillRect/>
            </a:stretch>
          </a:blipFill>
          <a:ln>
            <a:solidFill>
              <a:schemeClr val="accent5">
                <a:lumMod val="60000"/>
                <a:lumOff val="4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02" name="TextBox 101">
            <a:extLst>
              <a:ext uri="{FF2B5EF4-FFF2-40B4-BE49-F238E27FC236}">
                <a16:creationId xmlns:a16="http://schemas.microsoft.com/office/drawing/2014/main" id="{BD83E5D0-7FC1-4E42-B3F7-46573F3A3A16}"/>
              </a:ext>
            </a:extLst>
          </p:cNvPr>
          <p:cNvSpPr txBox="1"/>
          <p:nvPr/>
        </p:nvSpPr>
        <p:spPr>
          <a:xfrm>
            <a:off x="2123781" y="3183794"/>
            <a:ext cx="1053744" cy="200055"/>
          </a:xfrm>
          <a:prstGeom prst="rect">
            <a:avLst/>
          </a:prstGeom>
          <a:noFill/>
        </p:spPr>
        <p:txBody>
          <a:bodyPr wrap="square" rtlCol="0">
            <a:spAutoFit/>
          </a:bodyPr>
          <a:lstStyle/>
          <a:p>
            <a:pPr algn="ctr"/>
            <a:r>
              <a:rPr lang="en-US" sz="700">
                <a:latin typeface="Arial" panose="020B0604020202020204" pitchFamily="34" charset="0"/>
                <a:cs typeface="Arial" panose="020B0604020202020204" pitchFamily="34" charset="0"/>
              </a:rPr>
              <a:t>NAM CHÂM DẺO</a:t>
            </a:r>
          </a:p>
        </p:txBody>
      </p:sp>
      <p:sp>
        <p:nvSpPr>
          <p:cNvPr id="103" name="Rectangle: Rounded Corners 102">
            <a:extLst>
              <a:ext uri="{FF2B5EF4-FFF2-40B4-BE49-F238E27FC236}">
                <a16:creationId xmlns:a16="http://schemas.microsoft.com/office/drawing/2014/main" id="{FEE67276-A51A-4C87-B1F5-08B0ABA1C002}"/>
              </a:ext>
            </a:extLst>
          </p:cNvPr>
          <p:cNvSpPr/>
          <p:nvPr/>
        </p:nvSpPr>
        <p:spPr>
          <a:xfrm>
            <a:off x="2133615" y="2167398"/>
            <a:ext cx="1034076" cy="1016396"/>
          </a:xfrm>
          <a:prstGeom prst="roundRect">
            <a:avLst>
              <a:gd name="adj" fmla="val 10631"/>
            </a:avLst>
          </a:prstGeom>
          <a:blipFill dpi="0" rotWithShape="1">
            <a:blip r:embed="rId7">
              <a:extLst>
                <a:ext uri="{28A0092B-C50C-407E-A947-70E740481C1C}">
                  <a14:useLocalDpi xmlns:a14="http://schemas.microsoft.com/office/drawing/2010/main" val="0"/>
                </a:ext>
              </a:extLst>
            </a:blip>
            <a:srcRect/>
            <a:stretch>
              <a:fillRect/>
            </a:stretch>
          </a:blipFill>
          <a:ln>
            <a:solidFill>
              <a:schemeClr val="accent5">
                <a:lumMod val="60000"/>
                <a:lumOff val="4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06" name="TextBox 105">
            <a:extLst>
              <a:ext uri="{FF2B5EF4-FFF2-40B4-BE49-F238E27FC236}">
                <a16:creationId xmlns:a16="http://schemas.microsoft.com/office/drawing/2014/main" id="{F5ADAF1E-8017-4B87-AD24-9BA37BD6A450}"/>
              </a:ext>
            </a:extLst>
          </p:cNvPr>
          <p:cNvSpPr txBox="1"/>
          <p:nvPr/>
        </p:nvSpPr>
        <p:spPr>
          <a:xfrm>
            <a:off x="3604357" y="3183794"/>
            <a:ext cx="1191335" cy="200055"/>
          </a:xfrm>
          <a:prstGeom prst="rect">
            <a:avLst/>
          </a:prstGeom>
          <a:noFill/>
        </p:spPr>
        <p:txBody>
          <a:bodyPr wrap="square" rtlCol="0">
            <a:spAutoFit/>
          </a:bodyPr>
          <a:lstStyle/>
          <a:p>
            <a:pPr algn="ctr"/>
            <a:r>
              <a:rPr lang="en-US" sz="700">
                <a:latin typeface="Arial" panose="020B0604020202020204" pitchFamily="34" charset="0"/>
                <a:cs typeface="Arial" panose="020B0604020202020204" pitchFamily="34" charset="0"/>
              </a:rPr>
              <a:t>NAM CHÂM HÌNH KHỐI</a:t>
            </a:r>
          </a:p>
        </p:txBody>
      </p:sp>
      <p:sp>
        <p:nvSpPr>
          <p:cNvPr id="107" name="Rectangle: Rounded Corners 106">
            <a:extLst>
              <a:ext uri="{FF2B5EF4-FFF2-40B4-BE49-F238E27FC236}">
                <a16:creationId xmlns:a16="http://schemas.microsoft.com/office/drawing/2014/main" id="{B534FBCB-E098-4ADB-866D-16AD33613752}"/>
              </a:ext>
            </a:extLst>
          </p:cNvPr>
          <p:cNvSpPr/>
          <p:nvPr/>
        </p:nvSpPr>
        <p:spPr>
          <a:xfrm>
            <a:off x="3690392" y="2167398"/>
            <a:ext cx="1034076" cy="1016396"/>
          </a:xfrm>
          <a:prstGeom prst="roundRect">
            <a:avLst>
              <a:gd name="adj" fmla="val 10631"/>
            </a:avLst>
          </a:prstGeom>
          <a:blipFill dpi="0" rotWithShape="1">
            <a:blip r:embed="rId8">
              <a:extLst>
                <a:ext uri="{28A0092B-C50C-407E-A947-70E740481C1C}">
                  <a14:useLocalDpi xmlns:a14="http://schemas.microsoft.com/office/drawing/2010/main" val="0"/>
                </a:ext>
              </a:extLst>
            </a:blip>
            <a:srcRect/>
            <a:stretch>
              <a:fillRect/>
            </a:stretch>
          </a:blipFill>
          <a:ln>
            <a:solidFill>
              <a:schemeClr val="accent5">
                <a:lumMod val="60000"/>
                <a:lumOff val="4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55" name="Rectangle: Diagonal Corners Rounded 54">
            <a:extLst>
              <a:ext uri="{FF2B5EF4-FFF2-40B4-BE49-F238E27FC236}">
                <a16:creationId xmlns:a16="http://schemas.microsoft.com/office/drawing/2014/main" id="{6F3BB619-9992-4B80-971E-53B77218C995}"/>
              </a:ext>
            </a:extLst>
          </p:cNvPr>
          <p:cNvSpPr/>
          <p:nvPr/>
        </p:nvSpPr>
        <p:spPr>
          <a:xfrm>
            <a:off x="592078" y="533384"/>
            <a:ext cx="4132390" cy="216000"/>
          </a:xfrm>
          <a:prstGeom prst="round2DiagRect">
            <a:avLst/>
          </a:prstGeom>
          <a:solidFill>
            <a:srgbClr val="026A56"/>
          </a:solidFill>
        </p:spPr>
        <p:style>
          <a:lnRef idx="3">
            <a:schemeClr val="lt1"/>
          </a:lnRef>
          <a:fillRef idx="1">
            <a:schemeClr val="accent1"/>
          </a:fillRef>
          <a:effectRef idx="1">
            <a:schemeClr val="accent1"/>
          </a:effectRef>
          <a:fontRef idx="minor">
            <a:schemeClr val="lt1"/>
          </a:fontRef>
        </p:style>
        <p:txBody>
          <a:bodyPr rtlCol="0" anchor="ctr"/>
          <a:lstStyle/>
          <a:p>
            <a:r>
              <a:rPr lang="en-US" sz="800">
                <a:solidFill>
                  <a:schemeClr val="bg1"/>
                </a:solidFill>
                <a:latin typeface="Arial" panose="020B0604020202020204" pitchFamily="34" charset="0"/>
                <a:cs typeface="Arial" panose="020B0604020202020204" pitchFamily="34" charset="0"/>
              </a:rPr>
              <a:t>1. SẢN PHẨM NAM CHÂM</a:t>
            </a:r>
          </a:p>
        </p:txBody>
      </p:sp>
      <p:sp>
        <p:nvSpPr>
          <p:cNvPr id="49" name="Rectangle: Diagonal Corners Rounded 54">
            <a:extLst>
              <a:ext uri="{FF2B5EF4-FFF2-40B4-BE49-F238E27FC236}">
                <a16:creationId xmlns:a16="http://schemas.microsoft.com/office/drawing/2014/main" id="{6F3BB619-9992-4B80-971E-53B77218C995}"/>
              </a:ext>
            </a:extLst>
          </p:cNvPr>
          <p:cNvSpPr/>
          <p:nvPr/>
        </p:nvSpPr>
        <p:spPr>
          <a:xfrm>
            <a:off x="592078" y="3462841"/>
            <a:ext cx="4132390" cy="216000"/>
          </a:xfrm>
          <a:prstGeom prst="round2DiagRect">
            <a:avLst/>
          </a:prstGeom>
          <a:solidFill>
            <a:srgbClr val="026A56"/>
          </a:solidFill>
        </p:spPr>
        <p:style>
          <a:lnRef idx="3">
            <a:schemeClr val="lt1"/>
          </a:lnRef>
          <a:fillRef idx="1">
            <a:schemeClr val="accent1"/>
          </a:fillRef>
          <a:effectRef idx="1">
            <a:schemeClr val="accent1"/>
          </a:effectRef>
          <a:fontRef idx="minor">
            <a:schemeClr val="lt1"/>
          </a:fontRef>
        </p:style>
        <p:txBody>
          <a:bodyPr rtlCol="0" anchor="ctr"/>
          <a:lstStyle/>
          <a:p>
            <a:r>
              <a:rPr lang="en-US" sz="1000">
                <a:solidFill>
                  <a:schemeClr val="bg1"/>
                </a:solidFill>
                <a:latin typeface="Arial" panose="020B0604020202020204" pitchFamily="34" charset="0"/>
                <a:cs typeface="Arial" panose="020B0604020202020204" pitchFamily="34" charset="0"/>
              </a:rPr>
              <a:t>2. Phụ kiện </a:t>
            </a:r>
            <a:r>
              <a:rPr lang="en-US" sz="1000" smtClean="0">
                <a:solidFill>
                  <a:schemeClr val="bg1"/>
                </a:solidFill>
                <a:latin typeface="Arial" panose="020B0604020202020204" pitchFamily="34" charset="0"/>
                <a:cs typeface="Arial" panose="020B0604020202020204" pitchFamily="34" charset="0"/>
              </a:rPr>
              <a:t>khuôn mẫu</a:t>
            </a:r>
            <a:endParaRPr lang="en-US" sz="1000">
              <a:solidFill>
                <a:schemeClr val="bg1"/>
              </a:solidFill>
              <a:latin typeface="Arial" panose="020B0604020202020204" pitchFamily="34" charset="0"/>
              <a:cs typeface="Arial" panose="020B0604020202020204" pitchFamily="34" charset="0"/>
            </a:endParaRPr>
          </a:p>
        </p:txBody>
      </p:sp>
      <p:sp>
        <p:nvSpPr>
          <p:cNvPr id="93" name="TextBox 92">
            <a:extLst>
              <a:ext uri="{FF2B5EF4-FFF2-40B4-BE49-F238E27FC236}">
                <a16:creationId xmlns:a16="http://schemas.microsoft.com/office/drawing/2014/main" id="{C3E65105-0812-449F-9E7F-3A88ECE626F3}"/>
              </a:ext>
            </a:extLst>
          </p:cNvPr>
          <p:cNvSpPr txBox="1"/>
          <p:nvPr/>
        </p:nvSpPr>
        <p:spPr>
          <a:xfrm>
            <a:off x="592078" y="4805875"/>
            <a:ext cx="1053744" cy="200055"/>
          </a:xfrm>
          <a:prstGeom prst="rect">
            <a:avLst/>
          </a:prstGeom>
          <a:noFill/>
        </p:spPr>
        <p:txBody>
          <a:bodyPr wrap="square" rtlCol="0">
            <a:spAutoFit/>
          </a:bodyPr>
          <a:lstStyle/>
          <a:p>
            <a:pPr algn="ctr"/>
            <a:r>
              <a:rPr lang="en-US" sz="700">
                <a:latin typeface="Arial" panose="020B0604020202020204" pitchFamily="34" charset="0"/>
                <a:cs typeface="Arial" panose="020B0604020202020204" pitchFamily="34" charset="0"/>
              </a:rPr>
              <a:t>GIẤY RÁP</a:t>
            </a:r>
          </a:p>
        </p:txBody>
      </p:sp>
      <p:sp>
        <p:nvSpPr>
          <p:cNvPr id="94" name="Rectangle: Rounded Corners 112">
            <a:extLst>
              <a:ext uri="{FF2B5EF4-FFF2-40B4-BE49-F238E27FC236}">
                <a16:creationId xmlns:a16="http://schemas.microsoft.com/office/drawing/2014/main" id="{CF588D68-606B-45F2-AA89-EBD618046BB4}"/>
              </a:ext>
            </a:extLst>
          </p:cNvPr>
          <p:cNvSpPr/>
          <p:nvPr/>
        </p:nvSpPr>
        <p:spPr>
          <a:xfrm>
            <a:off x="601912" y="3789479"/>
            <a:ext cx="1034076" cy="1016396"/>
          </a:xfrm>
          <a:prstGeom prst="roundRect">
            <a:avLst>
              <a:gd name="adj" fmla="val 10631"/>
            </a:avLst>
          </a:prstGeom>
          <a:blipFill dpi="0" rotWithShape="1">
            <a:blip r:embed="rId9">
              <a:extLst>
                <a:ext uri="{28A0092B-C50C-407E-A947-70E740481C1C}">
                  <a14:useLocalDpi xmlns:a14="http://schemas.microsoft.com/office/drawing/2010/main" val="0"/>
                </a:ext>
              </a:extLst>
            </a:blip>
            <a:srcRect/>
            <a:stretch>
              <a:fillRect/>
            </a:stretch>
          </a:blipFill>
          <a:ln>
            <a:solidFill>
              <a:schemeClr val="accent5">
                <a:lumMod val="60000"/>
                <a:lumOff val="4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08" name="TextBox 107">
            <a:extLst>
              <a:ext uri="{FF2B5EF4-FFF2-40B4-BE49-F238E27FC236}">
                <a16:creationId xmlns:a16="http://schemas.microsoft.com/office/drawing/2014/main" id="{52B7E92D-E169-4B84-B15A-9B4EBE60E685}"/>
              </a:ext>
            </a:extLst>
          </p:cNvPr>
          <p:cNvSpPr txBox="1"/>
          <p:nvPr/>
        </p:nvSpPr>
        <p:spPr>
          <a:xfrm>
            <a:off x="3642375" y="4805875"/>
            <a:ext cx="1053744" cy="200055"/>
          </a:xfrm>
          <a:prstGeom prst="rect">
            <a:avLst/>
          </a:prstGeom>
          <a:noFill/>
        </p:spPr>
        <p:txBody>
          <a:bodyPr wrap="square" rtlCol="0">
            <a:spAutoFit/>
          </a:bodyPr>
          <a:lstStyle/>
          <a:p>
            <a:pPr algn="ctr"/>
            <a:r>
              <a:rPr lang="en-US" sz="700">
                <a:latin typeface="Arial" panose="020B0604020202020204" pitchFamily="34" charset="0"/>
                <a:cs typeface="Arial" panose="020B0604020202020204" pitchFamily="34" charset="0"/>
              </a:rPr>
              <a:t>CHỐT ĐỊNH VỊ</a:t>
            </a:r>
          </a:p>
        </p:txBody>
      </p:sp>
      <p:sp>
        <p:nvSpPr>
          <p:cNvPr id="109" name="Rectangle: Rounded Corners 63">
            <a:extLst>
              <a:ext uri="{FF2B5EF4-FFF2-40B4-BE49-F238E27FC236}">
                <a16:creationId xmlns:a16="http://schemas.microsoft.com/office/drawing/2014/main" id="{AF7C98B0-55D9-41E2-A810-5DAA6A384AA9}"/>
              </a:ext>
            </a:extLst>
          </p:cNvPr>
          <p:cNvSpPr/>
          <p:nvPr/>
        </p:nvSpPr>
        <p:spPr>
          <a:xfrm>
            <a:off x="3652209" y="3789479"/>
            <a:ext cx="1034076" cy="1016396"/>
          </a:xfrm>
          <a:prstGeom prst="roundRect">
            <a:avLst>
              <a:gd name="adj" fmla="val 10631"/>
            </a:avLst>
          </a:prstGeom>
          <a:blipFill dpi="0" rotWithShape="1">
            <a:blip r:embed="rId10">
              <a:extLst>
                <a:ext uri="{28A0092B-C50C-407E-A947-70E740481C1C}">
                  <a14:useLocalDpi xmlns:a14="http://schemas.microsoft.com/office/drawing/2010/main" val="0"/>
                </a:ext>
              </a:extLst>
            </a:blip>
            <a:srcRect/>
            <a:stretch>
              <a:fillRect/>
            </a:stretch>
          </a:blipFill>
          <a:ln>
            <a:solidFill>
              <a:schemeClr val="accent5">
                <a:lumMod val="60000"/>
                <a:lumOff val="4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10" name="TextBox 109">
            <a:extLst>
              <a:ext uri="{FF2B5EF4-FFF2-40B4-BE49-F238E27FC236}">
                <a16:creationId xmlns:a16="http://schemas.microsoft.com/office/drawing/2014/main" id="{046EADA8-16D5-439A-B3CB-A6DC13582CC8}"/>
              </a:ext>
            </a:extLst>
          </p:cNvPr>
          <p:cNvSpPr txBox="1"/>
          <p:nvPr/>
        </p:nvSpPr>
        <p:spPr>
          <a:xfrm>
            <a:off x="2133615" y="4805875"/>
            <a:ext cx="1053744" cy="200055"/>
          </a:xfrm>
          <a:prstGeom prst="rect">
            <a:avLst/>
          </a:prstGeom>
          <a:noFill/>
        </p:spPr>
        <p:txBody>
          <a:bodyPr wrap="square" rtlCol="0">
            <a:spAutoFit/>
          </a:bodyPr>
          <a:lstStyle/>
          <a:p>
            <a:pPr algn="ctr"/>
            <a:r>
              <a:rPr lang="en-US" sz="700">
                <a:latin typeface="Arial" panose="020B0604020202020204" pitchFamily="34" charset="0"/>
                <a:cs typeface="Arial" panose="020B0604020202020204" pitchFamily="34" charset="0"/>
              </a:rPr>
              <a:t>CHỐT ĐẨY</a:t>
            </a:r>
          </a:p>
        </p:txBody>
      </p:sp>
      <p:sp>
        <p:nvSpPr>
          <p:cNvPr id="111" name="Rectangle: Rounded Corners 65">
            <a:extLst>
              <a:ext uri="{FF2B5EF4-FFF2-40B4-BE49-F238E27FC236}">
                <a16:creationId xmlns:a16="http://schemas.microsoft.com/office/drawing/2014/main" id="{B2A80ACF-3E6C-461D-BD53-9904D3D7C807}"/>
              </a:ext>
            </a:extLst>
          </p:cNvPr>
          <p:cNvSpPr/>
          <p:nvPr/>
        </p:nvSpPr>
        <p:spPr>
          <a:xfrm>
            <a:off x="2143449" y="3789479"/>
            <a:ext cx="1034076" cy="1016396"/>
          </a:xfrm>
          <a:prstGeom prst="roundRect">
            <a:avLst>
              <a:gd name="adj" fmla="val 10631"/>
            </a:avLst>
          </a:prstGeom>
          <a:blipFill dpi="0" rotWithShape="1">
            <a:blip r:embed="rId11">
              <a:extLst>
                <a:ext uri="{28A0092B-C50C-407E-A947-70E740481C1C}">
                  <a14:useLocalDpi xmlns:a14="http://schemas.microsoft.com/office/drawing/2010/main" val="0"/>
                </a:ext>
              </a:extLst>
            </a:blip>
            <a:srcRect/>
            <a:stretch>
              <a:fillRect/>
            </a:stretch>
          </a:blipFill>
          <a:ln>
            <a:solidFill>
              <a:schemeClr val="accent5">
                <a:lumMod val="60000"/>
                <a:lumOff val="4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12" name="TextBox 111">
            <a:extLst>
              <a:ext uri="{FF2B5EF4-FFF2-40B4-BE49-F238E27FC236}">
                <a16:creationId xmlns:a16="http://schemas.microsoft.com/office/drawing/2014/main" id="{52C316BE-1F36-4E46-8A82-F55EE1D00AA3}"/>
              </a:ext>
            </a:extLst>
          </p:cNvPr>
          <p:cNvSpPr txBox="1"/>
          <p:nvPr/>
        </p:nvSpPr>
        <p:spPr>
          <a:xfrm>
            <a:off x="572410" y="10245959"/>
            <a:ext cx="1053744" cy="184666"/>
          </a:xfrm>
          <a:prstGeom prst="rect">
            <a:avLst/>
          </a:prstGeom>
          <a:noFill/>
        </p:spPr>
        <p:txBody>
          <a:bodyPr wrap="square" rtlCol="0">
            <a:spAutoFit/>
          </a:bodyPr>
          <a:lstStyle/>
          <a:p>
            <a:pPr algn="ctr"/>
            <a:r>
              <a:rPr lang="en-US" sz="600">
                <a:solidFill>
                  <a:srgbClr val="0070C0"/>
                </a:solidFill>
                <a:latin typeface="Arial" panose="020B0604020202020204" pitchFamily="34" charset="0"/>
                <a:cs typeface="Arial" panose="020B0604020202020204" pitchFamily="34" charset="0"/>
              </a:rPr>
              <a:t>CHỐT CHẺ</a:t>
            </a:r>
          </a:p>
        </p:txBody>
      </p:sp>
      <p:sp>
        <p:nvSpPr>
          <p:cNvPr id="114" name="TextBox 113">
            <a:extLst>
              <a:ext uri="{FF2B5EF4-FFF2-40B4-BE49-F238E27FC236}">
                <a16:creationId xmlns:a16="http://schemas.microsoft.com/office/drawing/2014/main" id="{E8E08A45-91CD-4B17-941E-80D26CBB1A28}"/>
              </a:ext>
            </a:extLst>
          </p:cNvPr>
          <p:cNvSpPr txBox="1"/>
          <p:nvPr/>
        </p:nvSpPr>
        <p:spPr>
          <a:xfrm>
            <a:off x="2113947" y="10245959"/>
            <a:ext cx="1053744" cy="184666"/>
          </a:xfrm>
          <a:prstGeom prst="rect">
            <a:avLst/>
          </a:prstGeom>
          <a:noFill/>
        </p:spPr>
        <p:txBody>
          <a:bodyPr wrap="square" rtlCol="0">
            <a:spAutoFit/>
          </a:bodyPr>
          <a:lstStyle/>
          <a:p>
            <a:pPr algn="ctr"/>
            <a:r>
              <a:rPr lang="en-US" sz="600">
                <a:solidFill>
                  <a:srgbClr val="0070C0"/>
                </a:solidFill>
                <a:latin typeface="Arial" panose="020B0604020202020204" pitchFamily="34" charset="0"/>
                <a:cs typeface="Arial" panose="020B0604020202020204" pitchFamily="34" charset="0"/>
              </a:rPr>
              <a:t>KÌM CẮT</a:t>
            </a:r>
          </a:p>
        </p:txBody>
      </p:sp>
      <p:sp>
        <p:nvSpPr>
          <p:cNvPr id="116" name="TextBox 115">
            <a:extLst>
              <a:ext uri="{FF2B5EF4-FFF2-40B4-BE49-F238E27FC236}">
                <a16:creationId xmlns:a16="http://schemas.microsoft.com/office/drawing/2014/main" id="{AF49D96A-4758-4DE4-B739-D695CD18AB64}"/>
              </a:ext>
            </a:extLst>
          </p:cNvPr>
          <p:cNvSpPr txBox="1"/>
          <p:nvPr/>
        </p:nvSpPr>
        <p:spPr>
          <a:xfrm>
            <a:off x="5179484" y="10245959"/>
            <a:ext cx="1053744" cy="184666"/>
          </a:xfrm>
          <a:prstGeom prst="rect">
            <a:avLst/>
          </a:prstGeom>
          <a:noFill/>
        </p:spPr>
        <p:txBody>
          <a:bodyPr wrap="square" rtlCol="0">
            <a:spAutoFit/>
          </a:bodyPr>
          <a:lstStyle/>
          <a:p>
            <a:pPr algn="ctr"/>
            <a:r>
              <a:rPr lang="en-US" sz="600">
                <a:solidFill>
                  <a:srgbClr val="0070C0"/>
                </a:solidFill>
                <a:latin typeface="Arial" panose="020B0604020202020204" pitchFamily="34" charset="0"/>
                <a:cs typeface="Arial" panose="020B0604020202020204" pitchFamily="34" charset="0"/>
              </a:rPr>
              <a:t>KÌM ĐIỆN</a:t>
            </a:r>
          </a:p>
        </p:txBody>
      </p:sp>
      <p:sp>
        <p:nvSpPr>
          <p:cNvPr id="118" name="TextBox 117">
            <a:extLst>
              <a:ext uri="{FF2B5EF4-FFF2-40B4-BE49-F238E27FC236}">
                <a16:creationId xmlns:a16="http://schemas.microsoft.com/office/drawing/2014/main" id="{DD5D4332-8108-41B0-9EC3-81B2B627DC30}"/>
              </a:ext>
            </a:extLst>
          </p:cNvPr>
          <p:cNvSpPr txBox="1"/>
          <p:nvPr/>
        </p:nvSpPr>
        <p:spPr>
          <a:xfrm>
            <a:off x="3670724" y="10245959"/>
            <a:ext cx="1053744" cy="184666"/>
          </a:xfrm>
          <a:prstGeom prst="rect">
            <a:avLst/>
          </a:prstGeom>
          <a:noFill/>
        </p:spPr>
        <p:txBody>
          <a:bodyPr wrap="square" rtlCol="0">
            <a:spAutoFit/>
          </a:bodyPr>
          <a:lstStyle/>
          <a:p>
            <a:pPr algn="ctr"/>
            <a:r>
              <a:rPr lang="en-US" sz="600">
                <a:solidFill>
                  <a:srgbClr val="0070C0"/>
                </a:solidFill>
                <a:latin typeface="Arial" panose="020B0604020202020204" pitchFamily="34" charset="0"/>
                <a:cs typeface="Arial" panose="020B0604020202020204" pitchFamily="34" charset="0"/>
              </a:rPr>
              <a:t>KÌM</a:t>
            </a:r>
            <a:r>
              <a:rPr lang="en-US" sz="600" b="1">
                <a:solidFill>
                  <a:srgbClr val="0070C0"/>
                </a:solidFill>
                <a:latin typeface="Arial" panose="020B0604020202020204" pitchFamily="34" charset="0"/>
                <a:cs typeface="Arial" panose="020B0604020202020204" pitchFamily="34" charset="0"/>
              </a:rPr>
              <a:t> CHẾT</a:t>
            </a:r>
          </a:p>
        </p:txBody>
      </p:sp>
      <p:sp>
        <p:nvSpPr>
          <p:cNvPr id="61" name="TextBox 60">
            <a:extLst>
              <a:ext uri="{FF2B5EF4-FFF2-40B4-BE49-F238E27FC236}">
                <a16:creationId xmlns:a16="http://schemas.microsoft.com/office/drawing/2014/main" id="{343886F3-105F-498C-BAEC-9FC848D1F6A0}"/>
              </a:ext>
            </a:extLst>
          </p:cNvPr>
          <p:cNvSpPr txBox="1"/>
          <p:nvPr/>
        </p:nvSpPr>
        <p:spPr>
          <a:xfrm>
            <a:off x="592078" y="6354377"/>
            <a:ext cx="1053744" cy="184666"/>
          </a:xfrm>
          <a:prstGeom prst="rect">
            <a:avLst/>
          </a:prstGeom>
          <a:noFill/>
        </p:spPr>
        <p:txBody>
          <a:bodyPr wrap="square" rtlCol="0">
            <a:spAutoFit/>
          </a:bodyPr>
          <a:lstStyle/>
          <a:p>
            <a:pPr algn="ctr"/>
            <a:r>
              <a:rPr lang="en-US" sz="600">
                <a:latin typeface="Arial" panose="020B0604020202020204" pitchFamily="34" charset="0"/>
                <a:cs typeface="Arial" panose="020B0604020202020204" pitchFamily="34" charset="0"/>
              </a:rPr>
              <a:t>VÒNG BI SKF</a:t>
            </a:r>
          </a:p>
        </p:txBody>
      </p:sp>
      <p:sp>
        <p:nvSpPr>
          <p:cNvPr id="62" name="Rectangle: Rounded Corners 8">
            <a:extLst>
              <a:ext uri="{FF2B5EF4-FFF2-40B4-BE49-F238E27FC236}">
                <a16:creationId xmlns:a16="http://schemas.microsoft.com/office/drawing/2014/main" id="{4CD17DE9-382A-4C4E-92E5-E38F30E43D90}"/>
              </a:ext>
            </a:extLst>
          </p:cNvPr>
          <p:cNvSpPr/>
          <p:nvPr/>
        </p:nvSpPr>
        <p:spPr>
          <a:xfrm>
            <a:off x="600677" y="5331050"/>
            <a:ext cx="1034076" cy="1016396"/>
          </a:xfrm>
          <a:prstGeom prst="roundRect">
            <a:avLst>
              <a:gd name="adj" fmla="val 10631"/>
            </a:avLst>
          </a:prstGeom>
          <a:blipFill dpi="0" rotWithShape="1">
            <a:blip r:embed="rId12">
              <a:extLst>
                <a:ext uri="{28A0092B-C50C-407E-A947-70E740481C1C}">
                  <a14:useLocalDpi xmlns:a14="http://schemas.microsoft.com/office/drawing/2010/main" val="0"/>
                </a:ext>
              </a:extLst>
            </a:blip>
            <a:srcRect/>
            <a:stretch>
              <a:fillRect/>
            </a:stretch>
          </a:blipFill>
          <a:ln>
            <a:solidFill>
              <a:schemeClr val="accent1">
                <a:lumMod val="60000"/>
                <a:lumOff val="4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63" name="Rectangle: Rounded Corners 110">
            <a:extLst>
              <a:ext uri="{FF2B5EF4-FFF2-40B4-BE49-F238E27FC236}">
                <a16:creationId xmlns:a16="http://schemas.microsoft.com/office/drawing/2014/main" id="{3E65EC8E-3533-4957-91C2-03554255A720}"/>
              </a:ext>
            </a:extLst>
          </p:cNvPr>
          <p:cNvSpPr/>
          <p:nvPr/>
        </p:nvSpPr>
        <p:spPr>
          <a:xfrm>
            <a:off x="2123781" y="5315050"/>
            <a:ext cx="1034076" cy="1016396"/>
          </a:xfrm>
          <a:prstGeom prst="roundRect">
            <a:avLst>
              <a:gd name="adj" fmla="val 10631"/>
            </a:avLst>
          </a:prstGeom>
          <a:blipFill dpi="0" rotWithShape="1">
            <a:blip r:embed="rId13">
              <a:extLst>
                <a:ext uri="{28A0092B-C50C-407E-A947-70E740481C1C}">
                  <a14:useLocalDpi xmlns:a14="http://schemas.microsoft.com/office/drawing/2010/main" val="0"/>
                </a:ext>
              </a:extLst>
            </a:blip>
            <a:srcRect/>
            <a:stretch>
              <a:fillRect/>
            </a:stretch>
          </a:blipFill>
          <a:ln>
            <a:solidFill>
              <a:schemeClr val="accent1">
                <a:lumMod val="60000"/>
                <a:lumOff val="4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64" name="Rectangle: Rounded Corners 114">
            <a:extLst>
              <a:ext uri="{FF2B5EF4-FFF2-40B4-BE49-F238E27FC236}">
                <a16:creationId xmlns:a16="http://schemas.microsoft.com/office/drawing/2014/main" id="{6F32E918-19A5-454C-AC0E-45A9931E94A9}"/>
              </a:ext>
            </a:extLst>
          </p:cNvPr>
          <p:cNvSpPr/>
          <p:nvPr/>
        </p:nvSpPr>
        <p:spPr>
          <a:xfrm>
            <a:off x="3647333" y="5331050"/>
            <a:ext cx="1034076" cy="1016396"/>
          </a:xfrm>
          <a:prstGeom prst="roundRect">
            <a:avLst>
              <a:gd name="adj" fmla="val 10631"/>
            </a:avLst>
          </a:prstGeom>
          <a:blipFill dpi="0" rotWithShape="1">
            <a:blip r:embed="rId14">
              <a:extLst>
                <a:ext uri="{28A0092B-C50C-407E-A947-70E740481C1C}">
                  <a14:useLocalDpi xmlns:a14="http://schemas.microsoft.com/office/drawing/2010/main" val="0"/>
                </a:ext>
              </a:extLst>
            </a:blip>
            <a:srcRect/>
            <a:stretch>
              <a:fillRect/>
            </a:stretch>
          </a:blipFill>
          <a:ln>
            <a:solidFill>
              <a:schemeClr val="accent1">
                <a:lumMod val="60000"/>
                <a:lumOff val="4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65" name="Rectangle: Rounded Corners 116">
            <a:extLst>
              <a:ext uri="{FF2B5EF4-FFF2-40B4-BE49-F238E27FC236}">
                <a16:creationId xmlns:a16="http://schemas.microsoft.com/office/drawing/2014/main" id="{68849D78-3D19-41F5-957C-276750860908}"/>
              </a:ext>
            </a:extLst>
          </p:cNvPr>
          <p:cNvSpPr/>
          <p:nvPr/>
        </p:nvSpPr>
        <p:spPr>
          <a:xfrm>
            <a:off x="5199152" y="5331050"/>
            <a:ext cx="1034076" cy="1016396"/>
          </a:xfrm>
          <a:prstGeom prst="roundRect">
            <a:avLst>
              <a:gd name="adj" fmla="val 10631"/>
            </a:avLst>
          </a:prstGeom>
          <a:blipFill dpi="0" rotWithShape="1">
            <a:blip r:embed="rId15">
              <a:extLst>
                <a:ext uri="{28A0092B-C50C-407E-A947-70E740481C1C}">
                  <a14:useLocalDpi xmlns:a14="http://schemas.microsoft.com/office/drawing/2010/main" val="0"/>
                </a:ext>
              </a:extLst>
            </a:blip>
            <a:srcRect/>
            <a:stretch>
              <a:fillRect/>
            </a:stretch>
          </a:blipFill>
          <a:ln>
            <a:solidFill>
              <a:schemeClr val="accent1">
                <a:lumMod val="60000"/>
                <a:lumOff val="4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67" name="Rectangle: Diagonal Corners Rounded 54">
            <a:extLst>
              <a:ext uri="{FF2B5EF4-FFF2-40B4-BE49-F238E27FC236}">
                <a16:creationId xmlns:a16="http://schemas.microsoft.com/office/drawing/2014/main" id="{B6AE7839-2F30-409F-B5EA-0439C2720960}"/>
              </a:ext>
            </a:extLst>
          </p:cNvPr>
          <p:cNvSpPr/>
          <p:nvPr/>
        </p:nvSpPr>
        <p:spPr>
          <a:xfrm>
            <a:off x="572410" y="5062809"/>
            <a:ext cx="4132389" cy="216000"/>
          </a:xfrm>
          <a:prstGeom prst="round2DiagRect">
            <a:avLst/>
          </a:prstGeom>
          <a:solidFill>
            <a:srgbClr val="026A56"/>
          </a:solidFill>
        </p:spPr>
        <p:style>
          <a:lnRef idx="3">
            <a:schemeClr val="lt1"/>
          </a:lnRef>
          <a:fillRef idx="1">
            <a:schemeClr val="accent1"/>
          </a:fillRef>
          <a:effectRef idx="1">
            <a:schemeClr val="accent1"/>
          </a:effectRef>
          <a:fontRef idx="minor">
            <a:schemeClr val="lt1"/>
          </a:fontRef>
        </p:style>
        <p:txBody>
          <a:bodyPr rtlCol="0" anchor="ctr"/>
          <a:lstStyle/>
          <a:p>
            <a:r>
              <a:rPr lang="en-US" sz="900">
                <a:solidFill>
                  <a:schemeClr val="bg1"/>
                </a:solidFill>
                <a:latin typeface="Arial" panose="020B0604020202020204" pitchFamily="34" charset="0"/>
                <a:cs typeface="Arial" panose="020B0604020202020204" pitchFamily="34" charset="0"/>
              </a:rPr>
              <a:t>3</a:t>
            </a:r>
            <a:r>
              <a:rPr lang="en-US" sz="900" smtClean="0">
                <a:solidFill>
                  <a:schemeClr val="bg1"/>
                </a:solidFill>
                <a:latin typeface="Arial" panose="020B0604020202020204" pitchFamily="34" charset="0"/>
                <a:cs typeface="Arial" panose="020B0604020202020204" pitchFamily="34" charset="0"/>
              </a:rPr>
              <a:t>. </a:t>
            </a:r>
            <a:r>
              <a:rPr lang="en-US" sz="900">
                <a:solidFill>
                  <a:schemeClr val="bg1"/>
                </a:solidFill>
                <a:latin typeface="Arial" panose="020B0604020202020204" pitchFamily="34" charset="0"/>
                <a:cs typeface="Arial" panose="020B0604020202020204" pitchFamily="34" charset="0"/>
              </a:rPr>
              <a:t>VÒNG BI – GỐI ĐỠ CÁC LOẠI</a:t>
            </a:r>
          </a:p>
        </p:txBody>
      </p:sp>
      <p:grpSp>
        <p:nvGrpSpPr>
          <p:cNvPr id="41" name="Group 40"/>
          <p:cNvGrpSpPr/>
          <p:nvPr/>
        </p:nvGrpSpPr>
        <p:grpSpPr>
          <a:xfrm>
            <a:off x="412510" y="9509040"/>
            <a:ext cx="5988290" cy="409383"/>
            <a:chOff x="412510" y="9509040"/>
            <a:chExt cx="5988290" cy="409383"/>
          </a:xfrm>
        </p:grpSpPr>
        <p:sp>
          <p:nvSpPr>
            <p:cNvPr id="42" name="Rectangle: Diagonal Corners Rounded 19">
              <a:extLst>
                <a:ext uri="{FF2B5EF4-FFF2-40B4-BE49-F238E27FC236}">
                  <a16:creationId xmlns:a16="http://schemas.microsoft.com/office/drawing/2014/main" id="{16274458-7725-43DB-B89F-32008569EE44}"/>
                </a:ext>
              </a:extLst>
            </p:cNvPr>
            <p:cNvSpPr/>
            <p:nvPr/>
          </p:nvSpPr>
          <p:spPr>
            <a:xfrm>
              <a:off x="412822" y="9509040"/>
              <a:ext cx="5987978" cy="246219"/>
            </a:xfrm>
            <a:prstGeom prst="round2DiagRect">
              <a:avLst>
                <a:gd name="adj1" fmla="val 21825"/>
                <a:gd name="adj2" fmla="val 0"/>
              </a:avLst>
            </a:prstGeom>
            <a:solidFill>
              <a:srgbClr val="026A56"/>
            </a:solidFill>
          </p:spPr>
          <p:style>
            <a:lnRef idx="3">
              <a:schemeClr val="lt1"/>
            </a:lnRef>
            <a:fillRef idx="1">
              <a:schemeClr val="accent1"/>
            </a:fillRef>
            <a:effectRef idx="1">
              <a:schemeClr val="accent1"/>
            </a:effectRef>
            <a:fontRef idx="minor">
              <a:schemeClr val="lt1"/>
            </a:fontRef>
          </p:style>
          <p:txBody>
            <a:bodyPr rtlCol="0" anchor="ctr"/>
            <a:lstStyle/>
            <a:p>
              <a:pPr algn="r"/>
              <a:r>
                <a:rPr lang="en-US" sz="1000" smtClean="0">
                  <a:solidFill>
                    <a:schemeClr val="bg1"/>
                  </a:solidFill>
                  <a:latin typeface="Arial" panose="020B0604020202020204" pitchFamily="34" charset="0"/>
                  <a:cs typeface="Arial" panose="020B0604020202020204" pitchFamily="34" charset="0"/>
                </a:rPr>
                <a:t>Công ty TNHH Công Nghiệp DAICHI - </a:t>
              </a:r>
              <a:r>
                <a:rPr lang="en-US" sz="1000">
                  <a:solidFill>
                    <a:schemeClr val="bg1"/>
                  </a:solidFill>
                  <a:latin typeface="Arial" panose="020B0604020202020204" pitchFamily="34" charset="0"/>
                  <a:cs typeface="Arial" panose="020B0604020202020204" pitchFamily="34" charset="0"/>
                </a:rPr>
                <a:t>Hotline: </a:t>
              </a:r>
              <a:r>
                <a:rPr lang="en-US" sz="1000" smtClean="0">
                  <a:solidFill>
                    <a:schemeClr val="bg1"/>
                  </a:solidFill>
                  <a:latin typeface="Arial" panose="020B0604020202020204" pitchFamily="34" charset="0"/>
                  <a:cs typeface="Arial" panose="020B0604020202020204" pitchFamily="34" charset="0"/>
                </a:rPr>
                <a:t>0966.919.212</a:t>
              </a:r>
              <a:endParaRPr lang="en-US" sz="1000">
                <a:solidFill>
                  <a:schemeClr val="bg1"/>
                </a:solidFill>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8E6F2152-0DE4-493E-9476-3EBE412045B0}"/>
                </a:ext>
              </a:extLst>
            </p:cNvPr>
            <p:cNvSpPr txBox="1"/>
            <p:nvPr/>
          </p:nvSpPr>
          <p:spPr>
            <a:xfrm>
              <a:off x="412510" y="9733757"/>
              <a:ext cx="3179050" cy="184666"/>
            </a:xfrm>
            <a:prstGeom prst="rect">
              <a:avLst/>
            </a:prstGeom>
            <a:noFill/>
          </p:spPr>
          <p:txBody>
            <a:bodyPr wrap="square" rtlCol="0">
              <a:spAutoFit/>
            </a:bodyPr>
            <a:lstStyle/>
            <a:p>
              <a:r>
                <a:rPr lang="en-US" sz="600">
                  <a:latin typeface="Arial" panose="020B0604020202020204" pitchFamily="34" charset="0"/>
                  <a:cs typeface="Arial" panose="020B0604020202020204" pitchFamily="34" charset="0"/>
                </a:rPr>
                <a:t> </a:t>
              </a:r>
              <a:r>
                <a:rPr lang="en-US" sz="600" smtClean="0">
                  <a:latin typeface="Arial" panose="020B0604020202020204" pitchFamily="34" charset="0"/>
                  <a:cs typeface="Arial" panose="020B0604020202020204" pitchFamily="34" charset="0"/>
                  <a:hlinkClick r:id="rId16"/>
                </a:rPr>
                <a:t>www.chichi.vn</a:t>
              </a:r>
              <a:r>
                <a:rPr lang="en-US" sz="600" smtClean="0">
                  <a:latin typeface="Arial" panose="020B0604020202020204" pitchFamily="34" charset="0"/>
                  <a:cs typeface="Arial" panose="020B0604020202020204" pitchFamily="34" charset="0"/>
                </a:rPr>
                <a:t>   </a:t>
              </a:r>
              <a:r>
                <a:rPr lang="en-US" sz="600" smtClean="0">
                  <a:latin typeface="Arial" panose="020B0604020202020204" pitchFamily="34" charset="0"/>
                  <a:cs typeface="Arial" panose="020B0604020202020204" pitchFamily="34" charset="0"/>
                  <a:hlinkClick r:id="rId17"/>
                </a:rPr>
                <a:t>www.bulongdaichi.com</a:t>
              </a:r>
              <a:r>
                <a:rPr lang="en-US" sz="600" smtClean="0">
                  <a:latin typeface="Arial" panose="020B0604020202020204" pitchFamily="34" charset="0"/>
                  <a:cs typeface="Arial" panose="020B0604020202020204" pitchFamily="34" charset="0"/>
                </a:rPr>
                <a:t>  </a:t>
              </a:r>
              <a:r>
                <a:rPr lang="en-US" sz="600">
                  <a:latin typeface="Arial" panose="020B0604020202020204" pitchFamily="34" charset="0"/>
                  <a:cs typeface="Arial" panose="020B0604020202020204" pitchFamily="34" charset="0"/>
                </a:rPr>
                <a:t>- Email: </a:t>
              </a:r>
              <a:r>
                <a:rPr lang="en-US" sz="600" smtClean="0">
                  <a:latin typeface="Arial" panose="020B0604020202020204" pitchFamily="34" charset="0"/>
                  <a:cs typeface="Arial" panose="020B0604020202020204" pitchFamily="34" charset="0"/>
                </a:rPr>
                <a:t>nguyendinhchi.34vn@gmail.com</a:t>
              </a:r>
              <a:endParaRPr lang="en-US" sz="600">
                <a:latin typeface="Arial" panose="020B0604020202020204" pitchFamily="34" charset="0"/>
                <a:cs typeface="Arial" panose="020B0604020202020204" pitchFamily="34" charset="0"/>
              </a:endParaRPr>
            </a:p>
          </p:txBody>
        </p:sp>
      </p:grpSp>
      <p:sp>
        <p:nvSpPr>
          <p:cNvPr id="44" name="Rectangle: Rounded Corners 70">
            <a:extLst>
              <a:ext uri="{FF2B5EF4-FFF2-40B4-BE49-F238E27FC236}">
                <a16:creationId xmlns:a16="http://schemas.microsoft.com/office/drawing/2014/main" id="{BE5C597A-592F-49FA-9948-EC416F939100}"/>
              </a:ext>
            </a:extLst>
          </p:cNvPr>
          <p:cNvSpPr/>
          <p:nvPr/>
        </p:nvSpPr>
        <p:spPr>
          <a:xfrm>
            <a:off x="5199152" y="2398772"/>
            <a:ext cx="1034076" cy="550185"/>
          </a:xfrm>
          <a:prstGeom prst="roundRect">
            <a:avLst>
              <a:gd name="adj" fmla="val 10631"/>
            </a:avLst>
          </a:prstGeom>
          <a:blipFill dpi="0" rotWithShape="1">
            <a:blip r:embed="rId18"/>
            <a:srcRect/>
            <a:stretch>
              <a:fillRect/>
            </a:stretch>
          </a:blipFill>
          <a:ln>
            <a:solidFill>
              <a:schemeClr val="accent1"/>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45" name="Rectangle: Rounded Corners 70">
            <a:extLst>
              <a:ext uri="{FF2B5EF4-FFF2-40B4-BE49-F238E27FC236}">
                <a16:creationId xmlns:a16="http://schemas.microsoft.com/office/drawing/2014/main" id="{BE5C597A-592F-49FA-9948-EC416F939100}"/>
              </a:ext>
            </a:extLst>
          </p:cNvPr>
          <p:cNvSpPr/>
          <p:nvPr/>
        </p:nvSpPr>
        <p:spPr>
          <a:xfrm>
            <a:off x="5199152" y="4022584"/>
            <a:ext cx="1034076" cy="550185"/>
          </a:xfrm>
          <a:prstGeom prst="roundRect">
            <a:avLst>
              <a:gd name="adj" fmla="val 10631"/>
            </a:avLst>
          </a:prstGeom>
          <a:blipFill dpi="0" rotWithShape="1">
            <a:blip r:embed="rId18"/>
            <a:srcRect/>
            <a:stretch>
              <a:fillRect/>
            </a:stretch>
          </a:blipFill>
          <a:ln>
            <a:solidFill>
              <a:schemeClr val="accent1"/>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740633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3B996"/>
            </a:gs>
            <a:gs pos="95000">
              <a:schemeClr val="bg1"/>
            </a:gs>
            <a:gs pos="85000">
              <a:schemeClr val="bg1"/>
            </a:gs>
            <a:gs pos="100000">
              <a:srgbClr val="00B0F0"/>
            </a:gs>
          </a:gsLst>
          <a:lin ang="5400000" scaled="0"/>
          <a:tileRect/>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22757E-25CA-49D2-BD50-2ED4F8F814C4}"/>
              </a:ext>
            </a:extLst>
          </p:cNvPr>
          <p:cNvSpPr/>
          <p:nvPr/>
        </p:nvSpPr>
        <p:spPr>
          <a:xfrm>
            <a:off x="0" y="0"/>
            <a:ext cx="6858000" cy="1139627"/>
          </a:xfrm>
          <a:prstGeom prst="rect">
            <a:avLst/>
          </a:prstGeom>
          <a:gradFill>
            <a:gsLst>
              <a:gs pos="0">
                <a:schemeClr val="bg1"/>
              </a:gs>
              <a:gs pos="38000">
                <a:srgbClr val="03B996"/>
              </a:gs>
              <a:gs pos="75000">
                <a:srgbClr val="03B996"/>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latin typeface="Arial" panose="020B0604020202020204" pitchFamily="34" charset="0"/>
                <a:cs typeface="Arial" panose="020B0604020202020204" pitchFamily="34" charset="0"/>
              </a:rPr>
              <a:t>CÔNG TY TNHH </a:t>
            </a:r>
            <a:r>
              <a:rPr lang="en-US" sz="2000" b="1" smtClean="0">
                <a:solidFill>
                  <a:schemeClr val="bg1"/>
                </a:solidFill>
                <a:latin typeface="Arial" panose="020B0604020202020204" pitchFamily="34" charset="0"/>
                <a:cs typeface="Arial" panose="020B0604020202020204" pitchFamily="34" charset="0"/>
              </a:rPr>
              <a:t>CÔNG NGHIỆP DAICHI</a:t>
            </a:r>
            <a:endParaRPr lang="en-US" sz="2000" b="1">
              <a:solidFill>
                <a:schemeClr val="bg1"/>
              </a:solidFill>
              <a:latin typeface="Arial" panose="020B0604020202020204" pitchFamily="34" charset="0"/>
              <a:cs typeface="Arial" panose="020B0604020202020204" pitchFamily="34" charset="0"/>
            </a:endParaRPr>
          </a:p>
          <a:p>
            <a:pPr algn="ctr"/>
            <a:r>
              <a:rPr lang="en-US" sz="1600" i="1" err="1">
                <a:solidFill>
                  <a:schemeClr val="bg1"/>
                </a:solidFill>
                <a:latin typeface="Arial" panose="020B0604020202020204" pitchFamily="34" charset="0"/>
                <a:cs typeface="Arial" panose="020B0604020202020204" pitchFamily="34" charset="0"/>
              </a:rPr>
              <a:t>Chất</a:t>
            </a:r>
            <a:r>
              <a:rPr lang="en-US" sz="1600" i="1">
                <a:solidFill>
                  <a:schemeClr val="bg1"/>
                </a:solidFill>
                <a:latin typeface="Arial" panose="020B0604020202020204" pitchFamily="34" charset="0"/>
                <a:cs typeface="Arial" panose="020B0604020202020204" pitchFamily="34" charset="0"/>
              </a:rPr>
              <a:t> l</a:t>
            </a:r>
            <a:r>
              <a:rPr lang="vi-VN" sz="1600" i="1">
                <a:solidFill>
                  <a:schemeClr val="bg1"/>
                </a:solidFill>
                <a:latin typeface="Arial" panose="020B0604020202020204" pitchFamily="34" charset="0"/>
                <a:cs typeface="Arial" panose="020B0604020202020204" pitchFamily="34" charset="0"/>
              </a:rPr>
              <a:t>ư</a:t>
            </a:r>
            <a:r>
              <a:rPr lang="en-US" sz="1600" i="1" err="1">
                <a:solidFill>
                  <a:schemeClr val="bg1"/>
                </a:solidFill>
                <a:latin typeface="Arial" panose="020B0604020202020204" pitchFamily="34" charset="0"/>
                <a:cs typeface="Arial" panose="020B0604020202020204" pitchFamily="34" charset="0"/>
              </a:rPr>
              <a:t>ợng</a:t>
            </a:r>
            <a:r>
              <a:rPr lang="en-US" sz="1600" i="1">
                <a:solidFill>
                  <a:schemeClr val="bg1"/>
                </a:solidFill>
                <a:latin typeface="Arial" panose="020B0604020202020204" pitchFamily="34" charset="0"/>
                <a:cs typeface="Arial" panose="020B0604020202020204" pitchFamily="34" charset="0"/>
              </a:rPr>
              <a:t> - </a:t>
            </a:r>
            <a:r>
              <a:rPr lang="en-US" sz="1600" i="1" err="1">
                <a:solidFill>
                  <a:schemeClr val="bg1"/>
                </a:solidFill>
                <a:latin typeface="Arial" panose="020B0604020202020204" pitchFamily="34" charset="0"/>
                <a:cs typeface="Arial" panose="020B0604020202020204" pitchFamily="34" charset="0"/>
              </a:rPr>
              <a:t>Dịch</a:t>
            </a:r>
            <a:r>
              <a:rPr lang="en-US" sz="1600" i="1">
                <a:solidFill>
                  <a:schemeClr val="bg1"/>
                </a:solidFill>
                <a:latin typeface="Arial" panose="020B0604020202020204" pitchFamily="34" charset="0"/>
                <a:cs typeface="Arial" panose="020B0604020202020204" pitchFamily="34" charset="0"/>
              </a:rPr>
              <a:t> </a:t>
            </a:r>
            <a:r>
              <a:rPr lang="en-US" sz="1600" i="1" err="1">
                <a:solidFill>
                  <a:schemeClr val="bg1"/>
                </a:solidFill>
                <a:latin typeface="Arial" panose="020B0604020202020204" pitchFamily="34" charset="0"/>
                <a:cs typeface="Arial" panose="020B0604020202020204" pitchFamily="34" charset="0"/>
              </a:rPr>
              <a:t>vụ</a:t>
            </a:r>
            <a:r>
              <a:rPr lang="en-US" sz="1600" i="1">
                <a:solidFill>
                  <a:schemeClr val="bg1"/>
                </a:solidFill>
                <a:latin typeface="Arial" panose="020B0604020202020204" pitchFamily="34" charset="0"/>
                <a:cs typeface="Arial" panose="020B0604020202020204" pitchFamily="34" charset="0"/>
              </a:rPr>
              <a:t> </a:t>
            </a:r>
            <a:r>
              <a:rPr lang="en-US" sz="1600" i="1" err="1">
                <a:solidFill>
                  <a:schemeClr val="bg1"/>
                </a:solidFill>
                <a:latin typeface="Arial" panose="020B0604020202020204" pitchFamily="34" charset="0"/>
                <a:cs typeface="Arial" panose="020B0604020202020204" pitchFamily="34" charset="0"/>
              </a:rPr>
              <a:t>tạo</a:t>
            </a:r>
            <a:r>
              <a:rPr lang="en-US" sz="1600" i="1">
                <a:solidFill>
                  <a:schemeClr val="bg1"/>
                </a:solidFill>
                <a:latin typeface="Arial" panose="020B0604020202020204" pitchFamily="34" charset="0"/>
                <a:cs typeface="Arial" panose="020B0604020202020204" pitchFamily="34" charset="0"/>
              </a:rPr>
              <a:t> </a:t>
            </a:r>
            <a:r>
              <a:rPr lang="en-US" sz="1600" i="1" err="1">
                <a:solidFill>
                  <a:schemeClr val="bg1"/>
                </a:solidFill>
                <a:latin typeface="Arial" panose="020B0604020202020204" pitchFamily="34" charset="0"/>
                <a:cs typeface="Arial" panose="020B0604020202020204" pitchFamily="34" charset="0"/>
              </a:rPr>
              <a:t>nên</a:t>
            </a:r>
            <a:r>
              <a:rPr lang="en-US" sz="1600" i="1">
                <a:solidFill>
                  <a:schemeClr val="bg1"/>
                </a:solidFill>
                <a:latin typeface="Arial" panose="020B0604020202020204" pitchFamily="34" charset="0"/>
                <a:cs typeface="Arial" panose="020B0604020202020204" pitchFamily="34" charset="0"/>
              </a:rPr>
              <a:t> </a:t>
            </a:r>
            <a:r>
              <a:rPr lang="en-US" sz="1600" i="1" err="1">
                <a:solidFill>
                  <a:schemeClr val="bg1"/>
                </a:solidFill>
                <a:latin typeface="Arial" panose="020B0604020202020204" pitchFamily="34" charset="0"/>
                <a:cs typeface="Arial" panose="020B0604020202020204" pitchFamily="34" charset="0"/>
              </a:rPr>
              <a:t>th</a:t>
            </a:r>
            <a:r>
              <a:rPr lang="vi-VN" sz="1600" i="1">
                <a:solidFill>
                  <a:schemeClr val="bg1"/>
                </a:solidFill>
                <a:latin typeface="Arial" panose="020B0604020202020204" pitchFamily="34" charset="0"/>
                <a:cs typeface="Arial" panose="020B0604020202020204" pitchFamily="34" charset="0"/>
              </a:rPr>
              <a:t>ư</a:t>
            </a:r>
            <a:r>
              <a:rPr lang="en-US" sz="1600" i="1" err="1">
                <a:solidFill>
                  <a:schemeClr val="bg1"/>
                </a:solidFill>
                <a:latin typeface="Arial" panose="020B0604020202020204" pitchFamily="34" charset="0"/>
                <a:cs typeface="Arial" panose="020B0604020202020204" pitchFamily="34" charset="0"/>
              </a:rPr>
              <a:t>ơng</a:t>
            </a:r>
            <a:r>
              <a:rPr lang="en-US" sz="1600" i="1">
                <a:solidFill>
                  <a:schemeClr val="bg1"/>
                </a:solidFill>
                <a:latin typeface="Arial" panose="020B0604020202020204" pitchFamily="34" charset="0"/>
                <a:cs typeface="Arial" panose="020B0604020202020204" pitchFamily="34" charset="0"/>
              </a:rPr>
              <a:t> </a:t>
            </a:r>
            <a:r>
              <a:rPr lang="en-US" sz="1600" i="1" err="1">
                <a:solidFill>
                  <a:schemeClr val="bg1"/>
                </a:solidFill>
                <a:latin typeface="Arial" panose="020B0604020202020204" pitchFamily="34" charset="0"/>
                <a:cs typeface="Arial" panose="020B0604020202020204" pitchFamily="34" charset="0"/>
              </a:rPr>
              <a:t>hiệu</a:t>
            </a:r>
            <a:endParaRPr lang="en-US" sz="1600" i="1">
              <a:solidFill>
                <a:schemeClr val="bg1"/>
              </a:solidFill>
              <a:latin typeface="Arial" panose="020B060402020202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2385A071-9C8D-41D4-A9D6-3C0D2B6418CB}"/>
              </a:ext>
            </a:extLst>
          </p:cNvPr>
          <p:cNvSpPr/>
          <p:nvPr/>
        </p:nvSpPr>
        <p:spPr>
          <a:xfrm>
            <a:off x="2548652" y="3775913"/>
            <a:ext cx="1748138" cy="1748138"/>
          </a:xfrm>
          <a:prstGeom prst="round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2" name="Rectangle 11">
            <a:extLst>
              <a:ext uri="{FF2B5EF4-FFF2-40B4-BE49-F238E27FC236}">
                <a16:creationId xmlns:a16="http://schemas.microsoft.com/office/drawing/2014/main" id="{4616E906-ACA9-43DF-AFE2-B630038E1F55}"/>
              </a:ext>
            </a:extLst>
          </p:cNvPr>
          <p:cNvSpPr/>
          <p:nvPr/>
        </p:nvSpPr>
        <p:spPr>
          <a:xfrm>
            <a:off x="-4938" y="8161890"/>
            <a:ext cx="6870558" cy="1748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endParaRPr lang="en-US" sz="1600" b="1">
              <a:solidFill>
                <a:srgbClr val="FFC000"/>
              </a:solidFill>
              <a:latin typeface="Arial" panose="020B0604020202020204" pitchFamily="34" charset="0"/>
              <a:cs typeface="Arial" panose="020B0604020202020204" pitchFamily="34" charset="0"/>
            </a:endParaRPr>
          </a:p>
          <a:p>
            <a:pPr algn="just"/>
            <a:r>
              <a:rPr lang="en-US" sz="1200" b="1">
                <a:solidFill>
                  <a:srgbClr val="0070C0"/>
                </a:solidFill>
                <a:latin typeface="Arial" panose="020B0604020202020204" pitchFamily="34" charset="0"/>
                <a:cs typeface="Arial" panose="020B0604020202020204" pitchFamily="34" charset="0"/>
              </a:rPr>
              <a:t>CÔNG TY TNHH </a:t>
            </a:r>
            <a:r>
              <a:rPr lang="en-US" sz="1200" b="1" smtClean="0">
                <a:solidFill>
                  <a:srgbClr val="0070C0"/>
                </a:solidFill>
                <a:latin typeface="Arial" panose="020B0604020202020204" pitchFamily="34" charset="0"/>
                <a:cs typeface="Arial" panose="020B0604020202020204" pitchFamily="34" charset="0"/>
              </a:rPr>
              <a:t>CÔNG NGHIỆP DAICHI</a:t>
            </a:r>
            <a:endParaRPr lang="en-US" sz="1200" b="1">
              <a:solidFill>
                <a:srgbClr val="0070C0"/>
              </a:solidFill>
              <a:latin typeface="Arial" panose="020B0604020202020204" pitchFamily="34" charset="0"/>
              <a:cs typeface="Arial" panose="020B0604020202020204" pitchFamily="34" charset="0"/>
            </a:endParaRPr>
          </a:p>
          <a:p>
            <a:pPr algn="just"/>
            <a:r>
              <a:rPr lang="en-US" sz="1100" smtClean="0">
                <a:solidFill>
                  <a:schemeClr val="tx1"/>
                </a:solidFill>
                <a:latin typeface="Arial" panose="020B0604020202020204" pitchFamily="34" charset="0"/>
                <a:cs typeface="Arial" panose="020B0604020202020204" pitchFamily="34" charset="0"/>
              </a:rPr>
              <a:t>Mã </a:t>
            </a:r>
            <a:r>
              <a:rPr lang="en-US" sz="1100" err="1">
                <a:solidFill>
                  <a:schemeClr val="tx1"/>
                </a:solidFill>
                <a:latin typeface="Arial" panose="020B0604020202020204" pitchFamily="34" charset="0"/>
                <a:cs typeface="Arial" panose="020B0604020202020204" pitchFamily="34" charset="0"/>
              </a:rPr>
              <a:t>số</a:t>
            </a:r>
            <a:r>
              <a:rPr lang="en-US" sz="1100">
                <a:solidFill>
                  <a:schemeClr val="tx1"/>
                </a:solidFill>
                <a:latin typeface="Arial" panose="020B0604020202020204" pitchFamily="34" charset="0"/>
                <a:cs typeface="Arial" panose="020B0604020202020204" pitchFamily="34" charset="0"/>
              </a:rPr>
              <a:t> </a:t>
            </a:r>
            <a:r>
              <a:rPr lang="en-US" sz="1100" err="1">
                <a:solidFill>
                  <a:schemeClr val="tx1"/>
                </a:solidFill>
                <a:latin typeface="Arial" panose="020B0604020202020204" pitchFamily="34" charset="0"/>
                <a:cs typeface="Arial" panose="020B0604020202020204" pitchFamily="34" charset="0"/>
              </a:rPr>
              <a:t>thuế</a:t>
            </a:r>
            <a:r>
              <a:rPr lang="en-US" sz="1100">
                <a:solidFill>
                  <a:schemeClr val="tx1"/>
                </a:solidFill>
                <a:latin typeface="Arial" panose="020B0604020202020204" pitchFamily="34" charset="0"/>
                <a:cs typeface="Arial" panose="020B0604020202020204" pitchFamily="34" charset="0"/>
              </a:rPr>
              <a:t>: </a:t>
            </a:r>
            <a:r>
              <a:rPr lang="en-US" sz="1100" smtClean="0">
                <a:solidFill>
                  <a:schemeClr val="tx1"/>
                </a:solidFill>
                <a:latin typeface="Arial" panose="020B0604020202020204" pitchFamily="34" charset="0"/>
                <a:cs typeface="Arial" panose="020B0604020202020204" pitchFamily="34" charset="0"/>
              </a:rPr>
              <a:t>2301229238</a:t>
            </a:r>
            <a:endParaRPr lang="en-US" sz="1100">
              <a:solidFill>
                <a:schemeClr val="tx1"/>
              </a:solidFill>
              <a:latin typeface="Arial" panose="020B0604020202020204" pitchFamily="34" charset="0"/>
              <a:cs typeface="Arial" panose="020B0604020202020204" pitchFamily="34" charset="0"/>
            </a:endParaRPr>
          </a:p>
          <a:p>
            <a:pPr algn="just"/>
            <a:r>
              <a:rPr lang="en-US" sz="1100" err="1">
                <a:solidFill>
                  <a:schemeClr val="tx1"/>
                </a:solidFill>
                <a:latin typeface="Arial" panose="020B0604020202020204" pitchFamily="34" charset="0"/>
                <a:cs typeface="Arial" panose="020B0604020202020204" pitchFamily="34" charset="0"/>
              </a:rPr>
              <a:t>Địa</a:t>
            </a:r>
            <a:r>
              <a:rPr lang="en-US" sz="1100">
                <a:solidFill>
                  <a:schemeClr val="tx1"/>
                </a:solidFill>
                <a:latin typeface="Arial" panose="020B0604020202020204" pitchFamily="34" charset="0"/>
                <a:cs typeface="Arial" panose="020B0604020202020204" pitchFamily="34" charset="0"/>
              </a:rPr>
              <a:t> </a:t>
            </a:r>
            <a:r>
              <a:rPr lang="en-US" sz="1100" err="1">
                <a:solidFill>
                  <a:schemeClr val="tx1"/>
                </a:solidFill>
                <a:latin typeface="Arial" panose="020B0604020202020204" pitchFamily="34" charset="0"/>
                <a:cs typeface="Arial" panose="020B0604020202020204" pitchFamily="34" charset="0"/>
              </a:rPr>
              <a:t>chỉ</a:t>
            </a:r>
            <a:r>
              <a:rPr lang="en-US" sz="1100">
                <a:solidFill>
                  <a:schemeClr val="tx1"/>
                </a:solidFill>
                <a:latin typeface="Arial" panose="020B0604020202020204" pitchFamily="34" charset="0"/>
                <a:cs typeface="Arial" panose="020B0604020202020204" pitchFamily="34" charset="0"/>
              </a:rPr>
              <a:t>: </a:t>
            </a:r>
            <a:r>
              <a:rPr lang="en-US" sz="1100" smtClean="0">
                <a:solidFill>
                  <a:schemeClr val="tx1"/>
                </a:solidFill>
                <a:latin typeface="Arial" panose="020B0604020202020204" pitchFamily="34" charset="0"/>
                <a:cs typeface="Arial" panose="020B0604020202020204" pitchFamily="34" charset="0"/>
              </a:rPr>
              <a:t>Khu phố Yên Lã, Phường Tân Hồng, Thành phố Từ Sơn, Tỉnh Bắc Ninh</a:t>
            </a:r>
            <a:endParaRPr lang="en-US" sz="1100">
              <a:solidFill>
                <a:schemeClr val="tx1"/>
              </a:solidFill>
              <a:latin typeface="Arial" panose="020B0604020202020204" pitchFamily="34" charset="0"/>
              <a:cs typeface="Arial" panose="020B0604020202020204" pitchFamily="34" charset="0"/>
            </a:endParaRPr>
          </a:p>
          <a:p>
            <a:pPr algn="just"/>
            <a:r>
              <a:rPr lang="en-US" sz="1100" err="1">
                <a:solidFill>
                  <a:schemeClr val="tx1"/>
                </a:solidFill>
                <a:latin typeface="Arial" panose="020B0604020202020204" pitchFamily="34" charset="0"/>
                <a:cs typeface="Arial" panose="020B0604020202020204" pitchFamily="34" charset="0"/>
              </a:rPr>
              <a:t>Điện</a:t>
            </a:r>
            <a:r>
              <a:rPr lang="en-US" sz="1100">
                <a:solidFill>
                  <a:schemeClr val="tx1"/>
                </a:solidFill>
                <a:latin typeface="Arial" panose="020B0604020202020204" pitchFamily="34" charset="0"/>
                <a:cs typeface="Arial" panose="020B0604020202020204" pitchFamily="34" charset="0"/>
              </a:rPr>
              <a:t> </a:t>
            </a:r>
            <a:r>
              <a:rPr lang="en-US" sz="1100" err="1">
                <a:solidFill>
                  <a:schemeClr val="tx1"/>
                </a:solidFill>
                <a:latin typeface="Arial" panose="020B0604020202020204" pitchFamily="34" charset="0"/>
                <a:cs typeface="Arial" panose="020B0604020202020204" pitchFamily="34" charset="0"/>
              </a:rPr>
              <a:t>thoại</a:t>
            </a:r>
            <a:r>
              <a:rPr lang="en-US" sz="1100">
                <a:solidFill>
                  <a:schemeClr val="tx1"/>
                </a:solidFill>
                <a:latin typeface="Arial" panose="020B0604020202020204" pitchFamily="34" charset="0"/>
                <a:cs typeface="Arial" panose="020B0604020202020204" pitchFamily="34" charset="0"/>
              </a:rPr>
              <a:t>: 0966.919.212 </a:t>
            </a:r>
          </a:p>
          <a:p>
            <a:pPr algn="just"/>
            <a:r>
              <a:rPr lang="en-US" sz="1100" smtClean="0">
                <a:solidFill>
                  <a:schemeClr val="tx1"/>
                </a:solidFill>
                <a:latin typeface="Arial" panose="020B0604020202020204" pitchFamily="34" charset="0"/>
                <a:cs typeface="Arial" panose="020B0604020202020204" pitchFamily="34" charset="0"/>
              </a:rPr>
              <a:t>Email</a:t>
            </a:r>
            <a:r>
              <a:rPr lang="en-US" sz="1100">
                <a:solidFill>
                  <a:schemeClr val="tx1"/>
                </a:solidFill>
                <a:latin typeface="Arial" panose="020B0604020202020204" pitchFamily="34" charset="0"/>
                <a:cs typeface="Arial" panose="020B0604020202020204" pitchFamily="34" charset="0"/>
              </a:rPr>
              <a:t>: </a:t>
            </a:r>
            <a:r>
              <a:rPr lang="en-US" sz="1100" smtClean="0">
                <a:solidFill>
                  <a:schemeClr val="tx1"/>
                </a:solidFill>
                <a:latin typeface="Arial" panose="020B0604020202020204" pitchFamily="34" charset="0"/>
                <a:cs typeface="Arial" panose="020B0604020202020204" pitchFamily="34" charset="0"/>
              </a:rPr>
              <a:t>nguyendinhchi.34vn@gmail.com</a:t>
            </a:r>
            <a:endParaRPr lang="en-US" sz="1100">
              <a:solidFill>
                <a:schemeClr val="tx1"/>
              </a:solidFill>
              <a:latin typeface="Arial" panose="020B0604020202020204" pitchFamily="34" charset="0"/>
              <a:cs typeface="Arial" panose="020B0604020202020204" pitchFamily="34" charset="0"/>
            </a:endParaRPr>
          </a:p>
          <a:p>
            <a:r>
              <a:rPr lang="en-US" sz="1100">
                <a:solidFill>
                  <a:schemeClr val="tx1"/>
                </a:solidFill>
                <a:latin typeface="Arial" panose="020B0604020202020204" pitchFamily="34" charset="0"/>
                <a:cs typeface="Arial" panose="020B0604020202020204" pitchFamily="34" charset="0"/>
              </a:rPr>
              <a:t>Website: </a:t>
            </a:r>
            <a:r>
              <a:rPr lang="en-US" sz="1100" smtClean="0">
                <a:solidFill>
                  <a:schemeClr val="tx1"/>
                </a:solidFill>
                <a:latin typeface="Arial" panose="020B0604020202020204" pitchFamily="34" charset="0"/>
                <a:cs typeface="Arial" panose="020B0604020202020204" pitchFamily="34" charset="0"/>
                <a:hlinkClick r:id="rId3"/>
              </a:rPr>
              <a:t>www.chichi.vn</a:t>
            </a:r>
            <a:r>
              <a:rPr lang="en-US" sz="1100" smtClean="0">
                <a:solidFill>
                  <a:schemeClr val="tx1"/>
                </a:solidFill>
                <a:latin typeface="Arial" panose="020B0604020202020204" pitchFamily="34" charset="0"/>
                <a:cs typeface="Arial" panose="020B0604020202020204" pitchFamily="34" charset="0"/>
              </a:rPr>
              <a:t>   </a:t>
            </a:r>
            <a:r>
              <a:rPr lang="en-US" sz="1100" smtClean="0">
                <a:solidFill>
                  <a:schemeClr val="tx1"/>
                </a:solidFill>
                <a:latin typeface="Arial" panose="020B0604020202020204" pitchFamily="34" charset="0"/>
                <a:cs typeface="Arial" panose="020B0604020202020204" pitchFamily="34" charset="0"/>
                <a:hlinkClick r:id="rId4"/>
              </a:rPr>
              <a:t>www.bulongdaichi.com</a:t>
            </a:r>
            <a:r>
              <a:rPr lang="en-US" sz="1100" smtClean="0">
                <a:solidFill>
                  <a:schemeClr val="tx1"/>
                </a:solidFill>
                <a:latin typeface="Arial" panose="020B0604020202020204" pitchFamily="34" charset="0"/>
                <a:cs typeface="Arial" panose="020B0604020202020204" pitchFamily="34" charset="0"/>
              </a:rPr>
              <a:t>                                                                                                        </a:t>
            </a:r>
            <a:endParaRPr lang="en-US" sz="1100">
              <a:solidFill>
                <a:schemeClr val="tx1"/>
              </a:solidFill>
              <a:latin typeface="Arial" panose="020B0604020202020204" pitchFamily="34" charset="0"/>
              <a:cs typeface="Arial" panose="020B0604020202020204" pitchFamily="34" charset="0"/>
            </a:endParaRPr>
          </a:p>
          <a:p>
            <a:pPr algn="just"/>
            <a:endParaRPr lang="en-US" sz="1100">
              <a:solidFill>
                <a:srgbClr val="FFC000"/>
              </a:solidFill>
              <a:latin typeface="Arial" panose="020B0604020202020204" pitchFamily="34" charset="0"/>
              <a:cs typeface="Arial" panose="020B0604020202020204" pitchFamily="34" charset="0"/>
            </a:endParaRPr>
          </a:p>
          <a:p>
            <a:pPr algn="just"/>
            <a:endParaRPr lang="en-US" sz="1600" b="1">
              <a:solidFill>
                <a:srgbClr val="FFC000"/>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8CF77276-7739-4638-8A8A-FEF1104669B1}"/>
              </a:ext>
            </a:extLst>
          </p:cNvPr>
          <p:cNvSpPr/>
          <p:nvPr/>
        </p:nvSpPr>
        <p:spPr>
          <a:xfrm>
            <a:off x="4656852" y="3775913"/>
            <a:ext cx="1748138" cy="1748138"/>
          </a:xfrm>
          <a:prstGeom prst="roundRect">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F5D9A267-43ED-40C0-A8DC-C9DF0363807D}"/>
              </a:ext>
            </a:extLst>
          </p:cNvPr>
          <p:cNvSpPr/>
          <p:nvPr/>
        </p:nvSpPr>
        <p:spPr>
          <a:xfrm>
            <a:off x="440452" y="3775913"/>
            <a:ext cx="1748138" cy="1748138"/>
          </a:xfrm>
          <a:prstGeom prst="roundRect">
            <a:avLst/>
          </a:prstGeom>
          <a:blipFill dpi="0" rotWithShape="1">
            <a:blip r:embed="rId6">
              <a:extLst>
                <a:ext uri="{28A0092B-C50C-407E-A947-70E740481C1C}">
                  <a14:useLocalDpi xmlns:a14="http://schemas.microsoft.com/office/drawing/2010/main" val="0"/>
                </a:ext>
              </a:extLst>
            </a:blip>
            <a:srcRect/>
            <a:stretch>
              <a:fillRect/>
            </a:stretch>
          </a:blipFill>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3D62DB43-F785-4BB2-9A50-6081A6A2CB2A}"/>
              </a:ext>
            </a:extLst>
          </p:cNvPr>
          <p:cNvSpPr/>
          <p:nvPr/>
        </p:nvSpPr>
        <p:spPr>
          <a:xfrm>
            <a:off x="2548652" y="5853479"/>
            <a:ext cx="1748138" cy="1748138"/>
          </a:xfrm>
          <a:prstGeom prst="roundRect">
            <a:avLst/>
          </a:prstGeom>
          <a:blipFill dpi="0" rotWithShape="1">
            <a:blip r:embed="rId7">
              <a:extLst>
                <a:ext uri="{28A0092B-C50C-407E-A947-70E740481C1C}">
                  <a14:useLocalDpi xmlns:a14="http://schemas.microsoft.com/office/drawing/2010/main" val="0"/>
                </a:ext>
              </a:extLst>
            </a:blip>
            <a:srcRect/>
            <a:stretch>
              <a:fillRect/>
            </a:stretch>
          </a:blipFill>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2B314C2B-A664-48C6-96D6-142ABD5420E3}"/>
              </a:ext>
            </a:extLst>
          </p:cNvPr>
          <p:cNvSpPr/>
          <p:nvPr/>
        </p:nvSpPr>
        <p:spPr>
          <a:xfrm>
            <a:off x="4656852" y="5853479"/>
            <a:ext cx="1748138" cy="1748138"/>
          </a:xfrm>
          <a:prstGeom prst="roundRect">
            <a:avLst/>
          </a:prstGeom>
          <a:blipFill dpi="0" rotWithShape="1">
            <a:blip r:embed="rId8">
              <a:extLst>
                <a:ext uri="{28A0092B-C50C-407E-A947-70E740481C1C}">
                  <a14:useLocalDpi xmlns:a14="http://schemas.microsoft.com/office/drawing/2010/main" val="0"/>
                </a:ext>
              </a:extLst>
            </a:blip>
            <a:srcRect/>
            <a:stretch>
              <a:fillRect/>
            </a:stretch>
          </a:blipFill>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032165B1-7C85-4559-BAC0-438A25CF8B1C}"/>
              </a:ext>
            </a:extLst>
          </p:cNvPr>
          <p:cNvSpPr/>
          <p:nvPr/>
        </p:nvSpPr>
        <p:spPr>
          <a:xfrm>
            <a:off x="440452" y="5853479"/>
            <a:ext cx="1748138" cy="1748138"/>
          </a:xfrm>
          <a:prstGeom prst="roundRect">
            <a:avLst/>
          </a:prstGeom>
          <a:blipFill dpi="0" rotWithShape="1">
            <a:blip r:embed="rId9">
              <a:extLst>
                <a:ext uri="{28A0092B-C50C-407E-A947-70E740481C1C}">
                  <a14:useLocalDpi xmlns:a14="http://schemas.microsoft.com/office/drawing/2010/main" val="0"/>
                </a:ext>
              </a:extLst>
            </a:blip>
            <a:srcRect/>
            <a:stretch>
              <a:fillRect/>
            </a:stretch>
          </a:blipFill>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A95D8AD6-F242-46A0-9400-4A933E657D4B}"/>
              </a:ext>
            </a:extLst>
          </p:cNvPr>
          <p:cNvSpPr/>
          <p:nvPr/>
        </p:nvSpPr>
        <p:spPr>
          <a:xfrm>
            <a:off x="2548652" y="1698347"/>
            <a:ext cx="1748138" cy="1748138"/>
          </a:xfrm>
          <a:prstGeom prst="roundRect">
            <a:avLst/>
          </a:prstGeom>
          <a:blipFill dpi="0" rotWithShape="1">
            <a:blip r:embed="rId10">
              <a:extLst>
                <a:ext uri="{28A0092B-C50C-407E-A947-70E740481C1C}">
                  <a14:useLocalDpi xmlns:a14="http://schemas.microsoft.com/office/drawing/2010/main" val="0"/>
                </a:ext>
              </a:extLst>
            </a:blip>
            <a:srcRect/>
            <a:stretch>
              <a:fillRect/>
            </a:stretch>
          </a:blipFill>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37A03A46-4D5A-4D02-B606-A5C87A522E80}"/>
              </a:ext>
            </a:extLst>
          </p:cNvPr>
          <p:cNvSpPr/>
          <p:nvPr/>
        </p:nvSpPr>
        <p:spPr>
          <a:xfrm>
            <a:off x="4656852" y="1698347"/>
            <a:ext cx="1748138" cy="1748138"/>
          </a:xfrm>
          <a:prstGeom prst="roundRect">
            <a:avLst/>
          </a:prstGeom>
          <a:blipFill dpi="0" rotWithShape="1">
            <a:blip r:embed="rId11">
              <a:extLst>
                <a:ext uri="{28A0092B-C50C-407E-A947-70E740481C1C}">
                  <a14:useLocalDpi xmlns:a14="http://schemas.microsoft.com/office/drawing/2010/main" val="0"/>
                </a:ext>
              </a:extLst>
            </a:blip>
            <a:srcRect/>
            <a:stretch>
              <a:fillRect/>
            </a:stretch>
          </a:blipFill>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A3D63D8E-D303-45C0-8B37-F9835DF5698C}"/>
              </a:ext>
            </a:extLst>
          </p:cNvPr>
          <p:cNvSpPr/>
          <p:nvPr/>
        </p:nvSpPr>
        <p:spPr>
          <a:xfrm>
            <a:off x="440452" y="1698347"/>
            <a:ext cx="1748138" cy="1748138"/>
          </a:xfrm>
          <a:prstGeom prst="roundRect">
            <a:avLst/>
          </a:prstGeom>
          <a:blipFill dpi="0" rotWithShape="1">
            <a:blip r:embed="rId12">
              <a:extLst>
                <a:ext uri="{28A0092B-C50C-407E-A947-70E740481C1C}">
                  <a14:useLocalDpi xmlns:a14="http://schemas.microsoft.com/office/drawing/2010/main" val="0"/>
                </a:ext>
              </a:extLst>
            </a:blip>
            <a:srcRect/>
            <a:stretch>
              <a:fillRect/>
            </a:stretch>
          </a:blipFill>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3" name="Picture 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8557" y="273326"/>
            <a:ext cx="890550" cy="490603"/>
          </a:xfrm>
          <a:prstGeom prst="rect">
            <a:avLst/>
          </a:prstGeom>
        </p:spPr>
      </p:pic>
    </p:spTree>
    <p:extLst>
      <p:ext uri="{BB962C8B-B14F-4D97-AF65-F5344CB8AC3E}">
        <p14:creationId xmlns:p14="http://schemas.microsoft.com/office/powerpoint/2010/main" val="15375996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Diagonal Corners Rounded 10">
            <a:extLst>
              <a:ext uri="{FF2B5EF4-FFF2-40B4-BE49-F238E27FC236}">
                <a16:creationId xmlns:a16="http://schemas.microsoft.com/office/drawing/2014/main" id="{B2D697F7-7597-4D84-ADD0-B6EE2D031515}"/>
              </a:ext>
            </a:extLst>
          </p:cNvPr>
          <p:cNvSpPr/>
          <p:nvPr/>
        </p:nvSpPr>
        <p:spPr>
          <a:xfrm>
            <a:off x="411019" y="478829"/>
            <a:ext cx="5988289" cy="8656925"/>
          </a:xfrm>
          <a:prstGeom prst="round2DiagRect">
            <a:avLst>
              <a:gd name="adj1" fmla="val 2500"/>
              <a:gd name="adj2" fmla="val 0"/>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600">
              <a:solidFill>
                <a:srgbClr val="0070C0"/>
              </a:solidFill>
              <a:latin typeface="Arial" panose="020B0604020202020204" pitchFamily="34" charset="0"/>
              <a:cs typeface="Arial" panose="020B0604020202020204" pitchFamily="34" charset="0"/>
            </a:endParaRPr>
          </a:p>
        </p:txBody>
      </p:sp>
      <p:cxnSp>
        <p:nvCxnSpPr>
          <p:cNvPr id="19" name="Straight Connector 18">
            <a:extLst>
              <a:ext uri="{FF2B5EF4-FFF2-40B4-BE49-F238E27FC236}">
                <a16:creationId xmlns:a16="http://schemas.microsoft.com/office/drawing/2014/main" id="{0CB11049-A180-4A35-AF96-4065BDD472F2}"/>
              </a:ext>
            </a:extLst>
          </p:cNvPr>
          <p:cNvCxnSpPr>
            <a:cxnSpLocks/>
          </p:cNvCxnSpPr>
          <p:nvPr/>
        </p:nvCxnSpPr>
        <p:spPr>
          <a:xfrm>
            <a:off x="412510" y="9298919"/>
            <a:ext cx="5988290" cy="0"/>
          </a:xfrm>
          <a:prstGeom prst="line">
            <a:avLst/>
          </a:prstGeom>
          <a:ln w="12700">
            <a:solidFill>
              <a:srgbClr val="FFC000"/>
            </a:solidFill>
          </a:ln>
        </p:spPr>
        <p:style>
          <a:lnRef idx="3">
            <a:schemeClr val="accent1"/>
          </a:lnRef>
          <a:fillRef idx="0">
            <a:schemeClr val="accent1"/>
          </a:fillRef>
          <a:effectRef idx="2">
            <a:schemeClr val="accent1"/>
          </a:effectRef>
          <a:fontRef idx="minor">
            <a:schemeClr val="tx1"/>
          </a:fontRef>
        </p:style>
      </p:cxnSp>
      <p:sp>
        <p:nvSpPr>
          <p:cNvPr id="21" name="TextBox 20">
            <a:extLst>
              <a:ext uri="{FF2B5EF4-FFF2-40B4-BE49-F238E27FC236}">
                <a16:creationId xmlns:a16="http://schemas.microsoft.com/office/drawing/2014/main" id="{24935F3E-6673-4007-8292-821489092E82}"/>
              </a:ext>
            </a:extLst>
          </p:cNvPr>
          <p:cNvSpPr txBox="1"/>
          <p:nvPr/>
        </p:nvSpPr>
        <p:spPr>
          <a:xfrm>
            <a:off x="6043612" y="9255888"/>
            <a:ext cx="357187" cy="246221"/>
          </a:xfrm>
          <a:prstGeom prst="rect">
            <a:avLst/>
          </a:prstGeom>
          <a:noFill/>
        </p:spPr>
        <p:txBody>
          <a:bodyPr wrap="square" rtlCol="0">
            <a:spAutoFit/>
          </a:bodyPr>
          <a:lstStyle/>
          <a:p>
            <a:r>
              <a:rPr lang="en-US" sz="1000" b="1" smtClean="0">
                <a:solidFill>
                  <a:srgbClr val="0070C0"/>
                </a:solidFill>
                <a:latin typeface="Arial" panose="020B0604020202020204" pitchFamily="34" charset="0"/>
                <a:cs typeface="Arial" panose="020B0604020202020204" pitchFamily="34" charset="0"/>
              </a:rPr>
              <a:t>02</a:t>
            </a:r>
            <a:endParaRPr lang="en-US" sz="1000" b="1">
              <a:solidFill>
                <a:srgbClr val="0070C0"/>
              </a:solidFill>
              <a:latin typeface="Arial" panose="020B0604020202020204" pitchFamily="34" charset="0"/>
              <a:cs typeface="Arial" panose="020B0604020202020204" pitchFamily="34" charset="0"/>
            </a:endParaRPr>
          </a:p>
        </p:txBody>
      </p:sp>
      <p:sp>
        <p:nvSpPr>
          <p:cNvPr id="13" name="Rectangle: Diagonal Corners Rounded 12">
            <a:extLst>
              <a:ext uri="{FF2B5EF4-FFF2-40B4-BE49-F238E27FC236}">
                <a16:creationId xmlns:a16="http://schemas.microsoft.com/office/drawing/2014/main" id="{AEAA4B50-9C03-4FA1-99A0-55427209445E}"/>
              </a:ext>
            </a:extLst>
          </p:cNvPr>
          <p:cNvSpPr/>
          <p:nvPr/>
        </p:nvSpPr>
        <p:spPr>
          <a:xfrm>
            <a:off x="510029" y="2465376"/>
            <a:ext cx="4090910" cy="170078"/>
          </a:xfrm>
          <a:prstGeom prst="round2DiagRect">
            <a:avLst/>
          </a:prstGeom>
          <a:solidFill>
            <a:srgbClr val="026A56"/>
          </a:solidFill>
        </p:spPr>
        <p:style>
          <a:lnRef idx="3">
            <a:schemeClr val="lt1"/>
          </a:lnRef>
          <a:fillRef idx="1">
            <a:schemeClr val="accent4"/>
          </a:fillRef>
          <a:effectRef idx="1">
            <a:schemeClr val="accent4"/>
          </a:effectRef>
          <a:fontRef idx="minor">
            <a:schemeClr val="lt1"/>
          </a:fontRef>
        </p:style>
        <p:txBody>
          <a:bodyPr rtlCol="0" anchor="ctr"/>
          <a:lstStyle/>
          <a:p>
            <a:r>
              <a:rPr lang="en-US" sz="800" b="1">
                <a:solidFill>
                  <a:schemeClr val="bg1"/>
                </a:solidFill>
                <a:latin typeface="Arial" panose="020B0604020202020204" pitchFamily="34" charset="0"/>
                <a:cs typeface="Arial" panose="020B0604020202020204" pitchFamily="34" charset="0"/>
              </a:rPr>
              <a:t>I. BULONG - THANH REN - ĐAI ỐC - LONG ĐEN - VÍT TRÍ - VÍT PAKE - VÍT GỖ </a:t>
            </a:r>
          </a:p>
        </p:txBody>
      </p:sp>
      <p:sp>
        <p:nvSpPr>
          <p:cNvPr id="14" name="Rectangle: Diagonal Corners Rounded 13">
            <a:extLst>
              <a:ext uri="{FF2B5EF4-FFF2-40B4-BE49-F238E27FC236}">
                <a16:creationId xmlns:a16="http://schemas.microsoft.com/office/drawing/2014/main" id="{0100F162-34E1-4B0D-9AF6-A5906EC58508}"/>
              </a:ext>
            </a:extLst>
          </p:cNvPr>
          <p:cNvSpPr/>
          <p:nvPr/>
        </p:nvSpPr>
        <p:spPr>
          <a:xfrm>
            <a:off x="412510" y="165834"/>
            <a:ext cx="5988289" cy="246221"/>
          </a:xfrm>
          <a:prstGeom prst="round2DiagRect">
            <a:avLst/>
          </a:prstGeom>
          <a:solidFill>
            <a:srgbClr val="026A56"/>
          </a:solidFill>
          <a:ln>
            <a:solidFill>
              <a:srgbClr val="026A56"/>
            </a:solidFill>
          </a:ln>
        </p:spPr>
        <p:style>
          <a:lnRef idx="3">
            <a:schemeClr val="lt1"/>
          </a:lnRef>
          <a:fillRef idx="1">
            <a:schemeClr val="accent1"/>
          </a:fillRef>
          <a:effectRef idx="1">
            <a:schemeClr val="accent1"/>
          </a:effectRef>
          <a:fontRef idx="minor">
            <a:schemeClr val="lt1"/>
          </a:fontRef>
        </p:style>
        <p:txBody>
          <a:bodyPr rtlCol="0" anchor="ctr"/>
          <a:lstStyle/>
          <a:p>
            <a:r>
              <a:rPr lang="en-US" sz="1000">
                <a:solidFill>
                  <a:schemeClr val="bg1"/>
                </a:solidFill>
                <a:latin typeface="Arial" panose="020B0604020202020204" pitchFamily="34" charset="0"/>
                <a:cs typeface="Arial" panose="020B0604020202020204" pitchFamily="34" charset="0"/>
              </a:rPr>
              <a:t>MỤC LỤC - CATALOG </a:t>
            </a:r>
            <a:r>
              <a:rPr lang="en-US" sz="1000" smtClean="0">
                <a:solidFill>
                  <a:schemeClr val="bg1"/>
                </a:solidFill>
                <a:latin typeface="Arial" panose="020B0604020202020204" pitchFamily="34" charset="0"/>
                <a:cs typeface="Arial" panose="020B0604020202020204" pitchFamily="34" charset="0"/>
              </a:rPr>
              <a:t>DAICHI</a:t>
            </a:r>
            <a:endParaRPr lang="en-US" sz="1000">
              <a:solidFill>
                <a:schemeClr val="bg1"/>
              </a:solidFill>
              <a:latin typeface="Arial" panose="020B0604020202020204" pitchFamily="34" charset="0"/>
              <a:cs typeface="Arial" panose="020B0604020202020204" pitchFamily="34" charset="0"/>
            </a:endParaRPr>
          </a:p>
        </p:txBody>
      </p:sp>
      <p:sp>
        <p:nvSpPr>
          <p:cNvPr id="31" name="Rectangle: Diagonal Corners Rounded 30">
            <a:extLst>
              <a:ext uri="{FF2B5EF4-FFF2-40B4-BE49-F238E27FC236}">
                <a16:creationId xmlns:a16="http://schemas.microsoft.com/office/drawing/2014/main" id="{6AE2E669-F718-4ADA-BD94-47FADE8F6AB9}"/>
              </a:ext>
            </a:extLst>
          </p:cNvPr>
          <p:cNvSpPr/>
          <p:nvPr/>
        </p:nvSpPr>
        <p:spPr>
          <a:xfrm>
            <a:off x="510029" y="3513040"/>
            <a:ext cx="4090910" cy="170078"/>
          </a:xfrm>
          <a:prstGeom prst="round2DiagRect">
            <a:avLst/>
          </a:prstGeom>
          <a:solidFill>
            <a:srgbClr val="026A56"/>
          </a:solidFill>
        </p:spPr>
        <p:style>
          <a:lnRef idx="3">
            <a:schemeClr val="lt1"/>
          </a:lnRef>
          <a:fillRef idx="1">
            <a:schemeClr val="accent4"/>
          </a:fillRef>
          <a:effectRef idx="1">
            <a:schemeClr val="accent4"/>
          </a:effectRef>
          <a:fontRef idx="minor">
            <a:schemeClr val="lt1"/>
          </a:fontRef>
        </p:style>
        <p:txBody>
          <a:bodyPr rtlCol="0" anchor="ctr"/>
          <a:lstStyle/>
          <a:p>
            <a:r>
              <a:rPr lang="en-US" sz="800" b="1" smtClean="0">
                <a:solidFill>
                  <a:schemeClr val="bg1"/>
                </a:solidFill>
                <a:latin typeface="Arial" panose="020B0604020202020204" pitchFamily="34" charset="0"/>
                <a:cs typeface="Arial" panose="020B0604020202020204" pitchFamily="34" charset="0"/>
              </a:rPr>
              <a:t>II</a:t>
            </a:r>
            <a:r>
              <a:rPr lang="en-US" sz="800" b="1">
                <a:solidFill>
                  <a:schemeClr val="bg1"/>
                </a:solidFill>
                <a:latin typeface="Arial" panose="020B0604020202020204" pitchFamily="34" charset="0"/>
                <a:cs typeface="Arial" panose="020B0604020202020204" pitchFamily="34" charset="0"/>
              </a:rPr>
              <a:t>. PHỤ KIỆN NHÔM ĐỊNH HÌNH</a:t>
            </a:r>
          </a:p>
        </p:txBody>
      </p:sp>
      <p:sp>
        <p:nvSpPr>
          <p:cNvPr id="38" name="TextBox 37">
            <a:extLst>
              <a:ext uri="{FF2B5EF4-FFF2-40B4-BE49-F238E27FC236}">
                <a16:creationId xmlns:a16="http://schemas.microsoft.com/office/drawing/2014/main" id="{3ECE11FF-4156-45A3-9476-5C6F0FBFEDC8}"/>
              </a:ext>
            </a:extLst>
          </p:cNvPr>
          <p:cNvSpPr txBox="1"/>
          <p:nvPr/>
        </p:nvSpPr>
        <p:spPr>
          <a:xfrm>
            <a:off x="412507" y="2696029"/>
            <a:ext cx="5935461" cy="707886"/>
          </a:xfrm>
          <a:prstGeom prst="rect">
            <a:avLst/>
          </a:prstGeom>
          <a:noFill/>
        </p:spPr>
        <p:txBody>
          <a:bodyPr wrap="square" rtlCol="0">
            <a:spAutoFit/>
          </a:bodyPr>
          <a:lstStyle/>
          <a:p>
            <a:pPr marL="228600" indent="-228600">
              <a:buAutoNum type="arabicPeriod"/>
            </a:pPr>
            <a:r>
              <a:rPr lang="en-US" sz="800" smtClean="0">
                <a:latin typeface="Arial" panose="020B0604020202020204" pitchFamily="34" charset="0"/>
                <a:cs typeface="Arial" panose="020B0604020202020204" pitchFamily="34" charset="0"/>
              </a:rPr>
              <a:t>BULONG LGC ĐẦU TRỤ - BULONG LGC ĐẦU BẰNG  …………………………………………………………….…...04</a:t>
            </a:r>
          </a:p>
          <a:p>
            <a:pPr marL="228600" indent="-228600">
              <a:buAutoNum type="arabicPeriod"/>
            </a:pPr>
            <a:r>
              <a:rPr lang="en-US" sz="800" smtClean="0">
                <a:latin typeface="Arial" panose="020B0604020202020204" pitchFamily="34" charset="0"/>
                <a:cs typeface="Arial" panose="020B0604020202020204" pitchFamily="34" charset="0"/>
              </a:rPr>
              <a:t>BULONG LGC ĐẦU CẦU – BULONG LỤC GIÁC NGOÀI, REN SUỐT ………………………………………………..05</a:t>
            </a:r>
          </a:p>
          <a:p>
            <a:pPr marL="228600" indent="-228600">
              <a:buAutoNum type="arabicPeriod"/>
            </a:pPr>
            <a:r>
              <a:rPr lang="en-US" sz="800" smtClean="0">
                <a:latin typeface="Arial" panose="020B0604020202020204" pitchFamily="34" charset="0"/>
                <a:cs typeface="Arial" panose="020B0604020202020204" pitchFamily="34" charset="0"/>
              </a:rPr>
              <a:t>VIT TRÍ LGC ĐẦU BẰNG – ĐAI ỐC LỤC GIÁC THƯỜNG …………………………………………………………...…06</a:t>
            </a:r>
          </a:p>
          <a:p>
            <a:pPr marL="228600" indent="-228600">
              <a:buAutoNum type="arabicPeriod"/>
            </a:pPr>
            <a:r>
              <a:rPr lang="en-US" sz="800" smtClean="0">
                <a:latin typeface="Arial" panose="020B0604020202020204" pitchFamily="34" charset="0"/>
                <a:cs typeface="Arial" panose="020B0604020202020204" pitchFamily="34" charset="0"/>
              </a:rPr>
              <a:t>LONG ĐEN PHẲNG – LONG ĐEN VÊNH ……………………………………………………………….…………………07</a:t>
            </a:r>
          </a:p>
          <a:p>
            <a:pPr marL="228600" indent="-228600">
              <a:buAutoNum type="arabicPeriod"/>
            </a:pPr>
            <a:r>
              <a:rPr lang="en-US" sz="800" smtClean="0">
                <a:latin typeface="Arial" panose="020B0604020202020204" pitchFamily="34" charset="0"/>
                <a:cs typeface="Arial" panose="020B0604020202020204" pitchFamily="34" charset="0"/>
              </a:rPr>
              <a:t>CÁC LOẠI VÍT THÔNG DỤNG ………………………………………………………………………………………………08</a:t>
            </a:r>
            <a:endParaRPr lang="en-US" sz="800">
              <a:latin typeface="Arial" panose="020B0604020202020204" pitchFamily="34" charset="0"/>
              <a:cs typeface="Arial" panose="020B0604020202020204" pitchFamily="34" charset="0"/>
            </a:endParaRPr>
          </a:p>
        </p:txBody>
      </p:sp>
      <p:sp>
        <p:nvSpPr>
          <p:cNvPr id="30" name="Rectangle: Diagonal Corners Rounded 29">
            <a:extLst>
              <a:ext uri="{FF2B5EF4-FFF2-40B4-BE49-F238E27FC236}">
                <a16:creationId xmlns:a16="http://schemas.microsoft.com/office/drawing/2014/main" id="{B1F53703-66CD-46FD-B584-0083460BDAA5}"/>
              </a:ext>
            </a:extLst>
          </p:cNvPr>
          <p:cNvSpPr/>
          <p:nvPr/>
        </p:nvSpPr>
        <p:spPr>
          <a:xfrm>
            <a:off x="510029" y="1927064"/>
            <a:ext cx="4090910" cy="170078"/>
          </a:xfrm>
          <a:prstGeom prst="round2DiagRect">
            <a:avLst/>
          </a:prstGeom>
          <a:solidFill>
            <a:srgbClr val="026A56"/>
          </a:solidFill>
        </p:spPr>
        <p:style>
          <a:lnRef idx="3">
            <a:schemeClr val="lt1"/>
          </a:lnRef>
          <a:fillRef idx="1">
            <a:schemeClr val="accent4"/>
          </a:fillRef>
          <a:effectRef idx="1">
            <a:schemeClr val="accent4"/>
          </a:effectRef>
          <a:fontRef idx="minor">
            <a:schemeClr val="lt1"/>
          </a:fontRef>
        </p:style>
        <p:txBody>
          <a:bodyPr rtlCol="0" anchor="ctr"/>
          <a:lstStyle/>
          <a:p>
            <a:pPr marL="228600" indent="-228600">
              <a:buAutoNum type="alphaUcPeriod"/>
            </a:pPr>
            <a:r>
              <a:rPr lang="en-US" sz="800" b="1" smtClean="0">
                <a:solidFill>
                  <a:schemeClr val="bg1"/>
                </a:solidFill>
                <a:latin typeface="Arial" panose="020B0604020202020204" pitchFamily="34" charset="0"/>
                <a:cs typeface="Arial" panose="020B0604020202020204" pitchFamily="34" charset="0"/>
              </a:rPr>
              <a:t>GIỚI </a:t>
            </a:r>
            <a:r>
              <a:rPr lang="en-US" sz="800" b="1">
                <a:solidFill>
                  <a:schemeClr val="bg1"/>
                </a:solidFill>
                <a:latin typeface="Arial" panose="020B0604020202020204" pitchFamily="34" charset="0"/>
                <a:cs typeface="Arial" panose="020B0604020202020204" pitchFamily="34" charset="0"/>
              </a:rPr>
              <a:t>THIỆU  </a:t>
            </a:r>
            <a:r>
              <a:rPr lang="en-US" sz="800" b="1" smtClean="0">
                <a:solidFill>
                  <a:schemeClr val="bg1"/>
                </a:solidFill>
                <a:latin typeface="Arial" panose="020B0604020202020204" pitchFamily="34" charset="0"/>
                <a:cs typeface="Arial" panose="020B0604020202020204" pitchFamily="34" charset="0"/>
              </a:rPr>
              <a:t>CÔNG TY CÔNG NGHIỆP DAICHI,</a:t>
            </a:r>
          </a:p>
        </p:txBody>
      </p:sp>
      <p:sp>
        <p:nvSpPr>
          <p:cNvPr id="39" name="TextBox 38">
            <a:extLst>
              <a:ext uri="{FF2B5EF4-FFF2-40B4-BE49-F238E27FC236}">
                <a16:creationId xmlns:a16="http://schemas.microsoft.com/office/drawing/2014/main" id="{8BC33701-F00C-4D38-9416-BB70EDBD06B7}"/>
              </a:ext>
            </a:extLst>
          </p:cNvPr>
          <p:cNvSpPr txBox="1"/>
          <p:nvPr/>
        </p:nvSpPr>
        <p:spPr>
          <a:xfrm>
            <a:off x="412510" y="2152164"/>
            <a:ext cx="5935461" cy="215444"/>
          </a:xfrm>
          <a:prstGeom prst="rect">
            <a:avLst/>
          </a:prstGeom>
          <a:noFill/>
        </p:spPr>
        <p:txBody>
          <a:bodyPr wrap="square" rtlCol="0">
            <a:spAutoFit/>
          </a:bodyPr>
          <a:lstStyle/>
          <a:p>
            <a:r>
              <a:rPr lang="en-US" sz="800">
                <a:latin typeface="Arial" panose="020B0604020202020204" pitchFamily="34" charset="0"/>
                <a:cs typeface="Arial" panose="020B0604020202020204" pitchFamily="34" charset="0"/>
              </a:rPr>
              <a:t>1. GIỚI THIỆU </a:t>
            </a:r>
            <a:r>
              <a:rPr lang="en-US" sz="800" smtClean="0">
                <a:latin typeface="Arial" panose="020B0604020202020204" pitchFamily="34" charset="0"/>
                <a:cs typeface="Arial" panose="020B0604020202020204" pitchFamily="34" charset="0"/>
              </a:rPr>
              <a:t>…………………………………………………………………………………….......................………………...03</a:t>
            </a:r>
            <a:endParaRPr lang="en-US" sz="800">
              <a:latin typeface="Arial" panose="020B0604020202020204" pitchFamily="34" charset="0"/>
              <a:cs typeface="Arial" panose="020B0604020202020204" pitchFamily="34" charset="0"/>
            </a:endParaRPr>
          </a:p>
        </p:txBody>
      </p:sp>
      <p:grpSp>
        <p:nvGrpSpPr>
          <p:cNvPr id="4" name="Group 3"/>
          <p:cNvGrpSpPr/>
          <p:nvPr/>
        </p:nvGrpSpPr>
        <p:grpSpPr>
          <a:xfrm>
            <a:off x="412510" y="9509040"/>
            <a:ext cx="5988290" cy="409383"/>
            <a:chOff x="412510" y="9509040"/>
            <a:chExt cx="5988290" cy="409383"/>
          </a:xfrm>
        </p:grpSpPr>
        <p:sp>
          <p:nvSpPr>
            <p:cNvPr id="20" name="Rectangle: Diagonal Corners Rounded 19">
              <a:extLst>
                <a:ext uri="{FF2B5EF4-FFF2-40B4-BE49-F238E27FC236}">
                  <a16:creationId xmlns:a16="http://schemas.microsoft.com/office/drawing/2014/main" id="{16274458-7725-43DB-B89F-32008569EE44}"/>
                </a:ext>
              </a:extLst>
            </p:cNvPr>
            <p:cNvSpPr/>
            <p:nvPr/>
          </p:nvSpPr>
          <p:spPr>
            <a:xfrm>
              <a:off x="412822" y="9509040"/>
              <a:ext cx="5987978" cy="246219"/>
            </a:xfrm>
            <a:prstGeom prst="round2DiagRect">
              <a:avLst>
                <a:gd name="adj1" fmla="val 21825"/>
                <a:gd name="adj2" fmla="val 0"/>
              </a:avLst>
            </a:prstGeom>
            <a:solidFill>
              <a:srgbClr val="02886E"/>
            </a:solidFill>
            <a:ln>
              <a:solidFill>
                <a:srgbClr val="02886E"/>
              </a:solidFill>
            </a:ln>
          </p:spPr>
          <p:style>
            <a:lnRef idx="3">
              <a:schemeClr val="lt1"/>
            </a:lnRef>
            <a:fillRef idx="1">
              <a:schemeClr val="accent1"/>
            </a:fillRef>
            <a:effectRef idx="1">
              <a:schemeClr val="accent1"/>
            </a:effectRef>
            <a:fontRef idx="minor">
              <a:schemeClr val="lt1"/>
            </a:fontRef>
          </p:style>
          <p:txBody>
            <a:bodyPr rtlCol="0" anchor="ctr"/>
            <a:lstStyle/>
            <a:p>
              <a:pPr algn="r"/>
              <a:r>
                <a:rPr lang="en-US" sz="1000" smtClean="0">
                  <a:solidFill>
                    <a:schemeClr val="bg1"/>
                  </a:solidFill>
                  <a:latin typeface="Arial" panose="020B0604020202020204" pitchFamily="34" charset="0"/>
                  <a:cs typeface="Arial" panose="020B0604020202020204" pitchFamily="34" charset="0"/>
                </a:rPr>
                <a:t>Công ty TNHH Công Nghiệp DAICHI - </a:t>
              </a:r>
              <a:r>
                <a:rPr lang="en-US" sz="1000">
                  <a:solidFill>
                    <a:schemeClr val="bg1"/>
                  </a:solidFill>
                  <a:latin typeface="Arial" panose="020B0604020202020204" pitchFamily="34" charset="0"/>
                  <a:cs typeface="Arial" panose="020B0604020202020204" pitchFamily="34" charset="0"/>
                </a:rPr>
                <a:t>Hotline: </a:t>
              </a:r>
              <a:r>
                <a:rPr lang="en-US" sz="1000" smtClean="0">
                  <a:solidFill>
                    <a:schemeClr val="bg1"/>
                  </a:solidFill>
                  <a:latin typeface="Arial" panose="020B0604020202020204" pitchFamily="34" charset="0"/>
                  <a:cs typeface="Arial" panose="020B0604020202020204" pitchFamily="34" charset="0"/>
                </a:rPr>
                <a:t>0966.919.212</a:t>
              </a:r>
              <a:endParaRPr lang="en-US" sz="1000">
                <a:solidFill>
                  <a:schemeClr val="bg1"/>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8E6F2152-0DE4-493E-9476-3EBE412045B0}"/>
                </a:ext>
              </a:extLst>
            </p:cNvPr>
            <p:cNvSpPr txBox="1"/>
            <p:nvPr/>
          </p:nvSpPr>
          <p:spPr>
            <a:xfrm>
              <a:off x="412510" y="9733757"/>
              <a:ext cx="3179050" cy="184666"/>
            </a:xfrm>
            <a:prstGeom prst="rect">
              <a:avLst/>
            </a:prstGeom>
            <a:noFill/>
          </p:spPr>
          <p:txBody>
            <a:bodyPr wrap="square" rtlCol="0">
              <a:spAutoFit/>
            </a:bodyPr>
            <a:lstStyle/>
            <a:p>
              <a:r>
                <a:rPr lang="en-US" sz="600">
                  <a:latin typeface="Arial" panose="020B0604020202020204" pitchFamily="34" charset="0"/>
                  <a:cs typeface="Arial" panose="020B0604020202020204" pitchFamily="34" charset="0"/>
                </a:rPr>
                <a:t> </a:t>
              </a:r>
              <a:r>
                <a:rPr lang="en-US" sz="600" smtClean="0">
                  <a:latin typeface="Arial" panose="020B0604020202020204" pitchFamily="34" charset="0"/>
                  <a:cs typeface="Arial" panose="020B0604020202020204" pitchFamily="34" charset="0"/>
                  <a:hlinkClick r:id="rId2"/>
                </a:rPr>
                <a:t>www.chichi.vn</a:t>
              </a:r>
              <a:r>
                <a:rPr lang="en-US" sz="600" smtClean="0">
                  <a:latin typeface="Arial" panose="020B0604020202020204" pitchFamily="34" charset="0"/>
                  <a:cs typeface="Arial" panose="020B0604020202020204" pitchFamily="34" charset="0"/>
                </a:rPr>
                <a:t>   </a:t>
              </a:r>
              <a:r>
                <a:rPr lang="en-US" sz="600" smtClean="0">
                  <a:latin typeface="Arial" panose="020B0604020202020204" pitchFamily="34" charset="0"/>
                  <a:cs typeface="Arial" panose="020B0604020202020204" pitchFamily="34" charset="0"/>
                  <a:hlinkClick r:id="rId3"/>
                </a:rPr>
                <a:t>www.bulongdaichi.com</a:t>
              </a:r>
              <a:r>
                <a:rPr lang="en-US" sz="600" smtClean="0">
                  <a:latin typeface="Arial" panose="020B0604020202020204" pitchFamily="34" charset="0"/>
                  <a:cs typeface="Arial" panose="020B0604020202020204" pitchFamily="34" charset="0"/>
                </a:rPr>
                <a:t>  </a:t>
              </a:r>
              <a:r>
                <a:rPr lang="en-US" sz="600">
                  <a:latin typeface="Arial" panose="020B0604020202020204" pitchFamily="34" charset="0"/>
                  <a:cs typeface="Arial" panose="020B0604020202020204" pitchFamily="34" charset="0"/>
                </a:rPr>
                <a:t>- Email: </a:t>
              </a:r>
              <a:r>
                <a:rPr lang="en-US" sz="600" smtClean="0">
                  <a:latin typeface="Arial" panose="020B0604020202020204" pitchFamily="34" charset="0"/>
                  <a:cs typeface="Arial" panose="020B0604020202020204" pitchFamily="34" charset="0"/>
                </a:rPr>
                <a:t>nguyendinhchi.34vn@gmail.com</a:t>
              </a:r>
              <a:endParaRPr lang="en-US" sz="600">
                <a:latin typeface="Arial" panose="020B0604020202020204" pitchFamily="34" charset="0"/>
                <a:cs typeface="Arial" panose="020B0604020202020204" pitchFamily="34" charset="0"/>
              </a:endParaRPr>
            </a:p>
          </p:txBody>
        </p:sp>
      </p:grpSp>
      <p:sp>
        <p:nvSpPr>
          <p:cNvPr id="45" name="TextBox 44">
            <a:extLst>
              <a:ext uri="{FF2B5EF4-FFF2-40B4-BE49-F238E27FC236}">
                <a16:creationId xmlns:a16="http://schemas.microsoft.com/office/drawing/2014/main" id="{8BC33701-F00C-4D38-9416-BB70EDBD06B7}"/>
              </a:ext>
            </a:extLst>
          </p:cNvPr>
          <p:cNvSpPr txBox="1"/>
          <p:nvPr/>
        </p:nvSpPr>
        <p:spPr>
          <a:xfrm>
            <a:off x="4536856" y="1902018"/>
            <a:ext cx="1599783" cy="215444"/>
          </a:xfrm>
          <a:prstGeom prst="rect">
            <a:avLst/>
          </a:prstGeom>
          <a:noFill/>
        </p:spPr>
        <p:txBody>
          <a:bodyPr wrap="square" rtlCol="0">
            <a:spAutoFit/>
          </a:bodyPr>
          <a:lstStyle/>
          <a:p>
            <a:r>
              <a:rPr lang="en-US" sz="800" smtClean="0">
                <a:latin typeface="Arial" panose="020B0604020202020204" pitchFamily="34" charset="0"/>
                <a:cs typeface="Arial" panose="020B0604020202020204" pitchFamily="34" charset="0"/>
              </a:rPr>
              <a:t>………….………………….03</a:t>
            </a:r>
            <a:endParaRPr lang="en-US" sz="80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8BC33701-F00C-4D38-9416-BB70EDBD06B7}"/>
              </a:ext>
            </a:extLst>
          </p:cNvPr>
          <p:cNvSpPr txBox="1"/>
          <p:nvPr/>
        </p:nvSpPr>
        <p:spPr>
          <a:xfrm>
            <a:off x="4536855" y="3507178"/>
            <a:ext cx="1599783" cy="215444"/>
          </a:xfrm>
          <a:prstGeom prst="rect">
            <a:avLst/>
          </a:prstGeom>
          <a:noFill/>
        </p:spPr>
        <p:txBody>
          <a:bodyPr wrap="square" rtlCol="0">
            <a:spAutoFit/>
          </a:bodyPr>
          <a:lstStyle/>
          <a:p>
            <a:r>
              <a:rPr lang="en-US" sz="800" smtClean="0">
                <a:latin typeface="Arial" panose="020B0604020202020204" pitchFamily="34" charset="0"/>
                <a:cs typeface="Arial" panose="020B0604020202020204" pitchFamily="34" charset="0"/>
              </a:rPr>
              <a:t>……….….……………09 - 10</a:t>
            </a:r>
            <a:endParaRPr lang="en-US" sz="80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8BC33701-F00C-4D38-9416-BB70EDBD06B7}"/>
              </a:ext>
            </a:extLst>
          </p:cNvPr>
          <p:cNvSpPr txBox="1"/>
          <p:nvPr/>
        </p:nvSpPr>
        <p:spPr>
          <a:xfrm>
            <a:off x="4536855" y="2470016"/>
            <a:ext cx="1599783" cy="215444"/>
          </a:xfrm>
          <a:prstGeom prst="rect">
            <a:avLst/>
          </a:prstGeom>
          <a:noFill/>
        </p:spPr>
        <p:txBody>
          <a:bodyPr wrap="square" rtlCol="0">
            <a:spAutoFit/>
          </a:bodyPr>
          <a:lstStyle/>
          <a:p>
            <a:r>
              <a:rPr lang="en-US" sz="800" smtClean="0">
                <a:latin typeface="Arial" panose="020B0604020202020204" pitchFamily="34" charset="0"/>
                <a:cs typeface="Arial" panose="020B0604020202020204" pitchFamily="34" charset="0"/>
              </a:rPr>
              <a:t>….……..….………………..04</a:t>
            </a:r>
            <a:endParaRPr lang="en-US" sz="800">
              <a:latin typeface="Arial" panose="020B0604020202020204" pitchFamily="34" charset="0"/>
              <a:cs typeface="Arial" panose="020B0604020202020204" pitchFamily="34" charset="0"/>
            </a:endParaRPr>
          </a:p>
        </p:txBody>
      </p:sp>
      <p:grpSp>
        <p:nvGrpSpPr>
          <p:cNvPr id="3" name="Group 2"/>
          <p:cNvGrpSpPr/>
          <p:nvPr/>
        </p:nvGrpSpPr>
        <p:grpSpPr>
          <a:xfrm>
            <a:off x="423545" y="491507"/>
            <a:ext cx="5972174" cy="908641"/>
            <a:chOff x="423545" y="466455"/>
            <a:chExt cx="5972174" cy="908641"/>
          </a:xfrm>
        </p:grpSpPr>
        <p:sp>
          <p:nvSpPr>
            <p:cNvPr id="2" name="Rectangle: Diagonal Corners Rounded 1">
              <a:extLst>
                <a:ext uri="{FF2B5EF4-FFF2-40B4-BE49-F238E27FC236}">
                  <a16:creationId xmlns:a16="http://schemas.microsoft.com/office/drawing/2014/main" id="{B722757E-25CA-49D2-BD50-2ED4F8F814C4}"/>
                </a:ext>
              </a:extLst>
            </p:cNvPr>
            <p:cNvSpPr/>
            <p:nvPr/>
          </p:nvSpPr>
          <p:spPr>
            <a:xfrm>
              <a:off x="423545" y="466455"/>
              <a:ext cx="5972174" cy="895479"/>
            </a:xfrm>
            <a:prstGeom prst="round2DiagRect">
              <a:avLst>
                <a:gd name="adj1" fmla="val 14965"/>
                <a:gd name="adj2" fmla="val 0"/>
              </a:avLst>
            </a:prstGeom>
            <a:gradFill>
              <a:gsLst>
                <a:gs pos="0">
                  <a:srgbClr val="02886E"/>
                </a:gs>
                <a:gs pos="29000">
                  <a:schemeClr val="bg1"/>
                </a:gs>
                <a:gs pos="83000">
                  <a:schemeClr val="bg1"/>
                </a:gs>
                <a:gs pos="100000">
                  <a:srgbClr val="02886E"/>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rgbClr val="0070C0"/>
                </a:solidFill>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1F7BF59F-BE06-4921-82D1-5C10AFD96B43}"/>
                </a:ext>
              </a:extLst>
            </p:cNvPr>
            <p:cNvSpPr txBox="1"/>
            <p:nvPr/>
          </p:nvSpPr>
          <p:spPr>
            <a:xfrm>
              <a:off x="1352550" y="505627"/>
              <a:ext cx="4995421" cy="869469"/>
            </a:xfrm>
            <a:prstGeom prst="rect">
              <a:avLst/>
            </a:prstGeom>
            <a:noFill/>
          </p:spPr>
          <p:txBody>
            <a:bodyPr wrap="square" rtlCol="0">
              <a:spAutoFit/>
            </a:bodyPr>
            <a:lstStyle/>
            <a:p>
              <a:r>
                <a:rPr lang="en-US" sz="1050" b="1">
                  <a:solidFill>
                    <a:srgbClr val="0070C0"/>
                  </a:solidFill>
                  <a:latin typeface="Arial" panose="020B0604020202020204" pitchFamily="34" charset="0"/>
                  <a:cs typeface="Arial" panose="020B0604020202020204" pitchFamily="34" charset="0"/>
                </a:rPr>
                <a:t>CÔNG TY TNHH </a:t>
              </a:r>
              <a:r>
                <a:rPr lang="en-US" sz="1050" b="1" smtClean="0">
                  <a:solidFill>
                    <a:srgbClr val="0070C0"/>
                  </a:solidFill>
                  <a:latin typeface="Arial" panose="020B0604020202020204" pitchFamily="34" charset="0"/>
                  <a:cs typeface="Arial" panose="020B0604020202020204" pitchFamily="34" charset="0"/>
                </a:rPr>
                <a:t>CÔNG NGHIỆP DAICHI</a:t>
              </a:r>
              <a:endParaRPr lang="en-US" sz="1050" b="1">
                <a:solidFill>
                  <a:srgbClr val="0070C0"/>
                </a:solidFill>
                <a:latin typeface="Arial" panose="020B0604020202020204" pitchFamily="34" charset="0"/>
                <a:cs typeface="Arial" panose="020B0604020202020204" pitchFamily="34" charset="0"/>
              </a:endParaRPr>
            </a:p>
            <a:p>
              <a:r>
                <a:rPr lang="en-US" sz="800" err="1">
                  <a:latin typeface="Arial" panose="020B0604020202020204" pitchFamily="34" charset="0"/>
                  <a:cs typeface="Arial" panose="020B0604020202020204" pitchFamily="34" charset="0"/>
                </a:rPr>
                <a:t>Mã</a:t>
              </a:r>
              <a:r>
                <a:rPr lang="en-US" sz="800">
                  <a:latin typeface="Arial" panose="020B0604020202020204" pitchFamily="34" charset="0"/>
                  <a:cs typeface="Arial" panose="020B0604020202020204" pitchFamily="34" charset="0"/>
                </a:rPr>
                <a:t> </a:t>
              </a:r>
              <a:r>
                <a:rPr lang="en-US" sz="800" err="1">
                  <a:latin typeface="Arial" panose="020B0604020202020204" pitchFamily="34" charset="0"/>
                  <a:cs typeface="Arial" panose="020B0604020202020204" pitchFamily="34" charset="0"/>
                </a:rPr>
                <a:t>số</a:t>
              </a:r>
              <a:r>
                <a:rPr lang="en-US" sz="800">
                  <a:latin typeface="Arial" panose="020B0604020202020204" pitchFamily="34" charset="0"/>
                  <a:cs typeface="Arial" panose="020B0604020202020204" pitchFamily="34" charset="0"/>
                </a:rPr>
                <a:t> </a:t>
              </a:r>
              <a:r>
                <a:rPr lang="en-US" sz="800" err="1">
                  <a:latin typeface="Arial" panose="020B0604020202020204" pitchFamily="34" charset="0"/>
                  <a:cs typeface="Arial" panose="020B0604020202020204" pitchFamily="34" charset="0"/>
                </a:rPr>
                <a:t>thuế</a:t>
              </a:r>
              <a:r>
                <a:rPr lang="en-US" sz="800">
                  <a:latin typeface="Arial" panose="020B0604020202020204" pitchFamily="34" charset="0"/>
                  <a:cs typeface="Arial" panose="020B0604020202020204" pitchFamily="34" charset="0"/>
                </a:rPr>
                <a:t>: </a:t>
              </a:r>
              <a:r>
                <a:rPr lang="en-US" sz="800" smtClean="0">
                  <a:latin typeface="Arial" panose="020B0604020202020204" pitchFamily="34" charset="0"/>
                  <a:cs typeface="Arial" panose="020B0604020202020204" pitchFamily="34" charset="0"/>
                </a:rPr>
                <a:t>2301229238</a:t>
              </a:r>
              <a:endParaRPr lang="en-US" sz="800">
                <a:latin typeface="Arial" panose="020B0604020202020204" pitchFamily="34" charset="0"/>
                <a:cs typeface="Arial" panose="020B0604020202020204" pitchFamily="34" charset="0"/>
              </a:endParaRPr>
            </a:p>
            <a:p>
              <a:r>
                <a:rPr lang="en-US" sz="800" err="1">
                  <a:latin typeface="Arial" panose="020B0604020202020204" pitchFamily="34" charset="0"/>
                  <a:cs typeface="Arial" panose="020B0604020202020204" pitchFamily="34" charset="0"/>
                </a:rPr>
                <a:t>Địa</a:t>
              </a:r>
              <a:r>
                <a:rPr lang="en-US" sz="800">
                  <a:latin typeface="Arial" panose="020B0604020202020204" pitchFamily="34" charset="0"/>
                  <a:cs typeface="Arial" panose="020B0604020202020204" pitchFamily="34" charset="0"/>
                </a:rPr>
                <a:t> </a:t>
              </a:r>
              <a:r>
                <a:rPr lang="en-US" sz="800" err="1">
                  <a:latin typeface="Arial" panose="020B0604020202020204" pitchFamily="34" charset="0"/>
                  <a:cs typeface="Arial" panose="020B0604020202020204" pitchFamily="34" charset="0"/>
                </a:rPr>
                <a:t>chỉ</a:t>
              </a:r>
              <a:r>
                <a:rPr lang="en-US" sz="800" smtClean="0">
                  <a:latin typeface="Arial" panose="020B0604020202020204" pitchFamily="34" charset="0"/>
                  <a:cs typeface="Arial" panose="020B0604020202020204" pitchFamily="34" charset="0"/>
                </a:rPr>
                <a:t>: Khu phố Yên Lã, Phường Tân Hồng, Thành phố Từ Sơn, Tỉnh Bắc Ninh</a:t>
              </a:r>
              <a:endParaRPr lang="en-US" sz="800">
                <a:latin typeface="Arial" panose="020B0604020202020204" pitchFamily="34" charset="0"/>
                <a:cs typeface="Arial" panose="020B0604020202020204" pitchFamily="34" charset="0"/>
              </a:endParaRPr>
            </a:p>
            <a:p>
              <a:r>
                <a:rPr lang="en-US" sz="800" err="1">
                  <a:latin typeface="Arial" panose="020B0604020202020204" pitchFamily="34" charset="0"/>
                  <a:cs typeface="Arial" panose="020B0604020202020204" pitchFamily="34" charset="0"/>
                </a:rPr>
                <a:t>Điện</a:t>
              </a:r>
              <a:r>
                <a:rPr lang="en-US" sz="800">
                  <a:latin typeface="Arial" panose="020B0604020202020204" pitchFamily="34" charset="0"/>
                  <a:cs typeface="Arial" panose="020B0604020202020204" pitchFamily="34" charset="0"/>
                </a:rPr>
                <a:t> </a:t>
              </a:r>
              <a:r>
                <a:rPr lang="en-US" sz="800" err="1">
                  <a:latin typeface="Arial" panose="020B0604020202020204" pitchFamily="34" charset="0"/>
                  <a:cs typeface="Arial" panose="020B0604020202020204" pitchFamily="34" charset="0"/>
                </a:rPr>
                <a:t>thoại</a:t>
              </a:r>
              <a:r>
                <a:rPr lang="en-US" sz="800">
                  <a:latin typeface="Arial" panose="020B0604020202020204" pitchFamily="34" charset="0"/>
                  <a:cs typeface="Arial" panose="020B0604020202020204" pitchFamily="34" charset="0"/>
                </a:rPr>
                <a:t>: </a:t>
              </a:r>
              <a:r>
                <a:rPr lang="en-US" sz="800" smtClean="0">
                  <a:latin typeface="Arial" panose="020B0604020202020204" pitchFamily="34" charset="0"/>
                  <a:cs typeface="Arial" panose="020B0604020202020204" pitchFamily="34" charset="0"/>
                </a:rPr>
                <a:t>0966.919.212</a:t>
              </a:r>
            </a:p>
            <a:p>
              <a:r>
                <a:rPr lang="en-US" sz="800" smtClean="0">
                  <a:latin typeface="Arial" panose="020B0604020202020204" pitchFamily="34" charset="0"/>
                  <a:cs typeface="Arial" panose="020B0604020202020204" pitchFamily="34" charset="0"/>
                </a:rPr>
                <a:t>Email</a:t>
              </a:r>
              <a:r>
                <a:rPr lang="en-US" sz="800">
                  <a:latin typeface="Arial" panose="020B0604020202020204" pitchFamily="34" charset="0"/>
                  <a:cs typeface="Arial" panose="020B0604020202020204" pitchFamily="34" charset="0"/>
                </a:rPr>
                <a:t>: </a:t>
              </a:r>
              <a:r>
                <a:rPr lang="en-US" sz="800" smtClean="0">
                  <a:latin typeface="Arial" panose="020B0604020202020204" pitchFamily="34" charset="0"/>
                  <a:cs typeface="Arial" panose="020B0604020202020204" pitchFamily="34" charset="0"/>
                </a:rPr>
                <a:t>nguyendinhchi.34vn@gmail.com</a:t>
              </a:r>
              <a:endParaRPr lang="en-US" sz="800">
                <a:latin typeface="Arial" panose="020B0604020202020204" pitchFamily="34" charset="0"/>
                <a:cs typeface="Arial" panose="020B0604020202020204" pitchFamily="34" charset="0"/>
              </a:endParaRPr>
            </a:p>
            <a:p>
              <a:r>
                <a:rPr lang="en-US" sz="800">
                  <a:latin typeface="Arial" panose="020B0604020202020204" pitchFamily="34" charset="0"/>
                  <a:cs typeface="Arial" panose="020B0604020202020204" pitchFamily="34" charset="0"/>
                </a:rPr>
                <a:t>Website: </a:t>
              </a:r>
              <a:r>
                <a:rPr lang="en-US" sz="800">
                  <a:latin typeface="Arial" panose="020B0604020202020204" pitchFamily="34" charset="0"/>
                  <a:cs typeface="Arial" panose="020B0604020202020204" pitchFamily="34" charset="0"/>
                  <a:hlinkClick r:id="rId4"/>
                </a:rPr>
                <a:t>https://chichi.vn</a:t>
              </a:r>
              <a:r>
                <a:rPr lang="en-US" sz="800" smtClean="0">
                  <a:latin typeface="Arial" panose="020B0604020202020204" pitchFamily="34" charset="0"/>
                  <a:cs typeface="Arial" panose="020B0604020202020204" pitchFamily="34" charset="0"/>
                  <a:hlinkClick r:id="rId4"/>
                </a:rPr>
                <a:t>/</a:t>
              </a:r>
              <a:r>
                <a:rPr lang="en-US" sz="800">
                  <a:latin typeface="Arial" panose="020B0604020202020204" pitchFamily="34" charset="0"/>
                  <a:cs typeface="Arial" panose="020B0604020202020204" pitchFamily="34" charset="0"/>
                </a:rPr>
                <a:t>   -   </a:t>
              </a:r>
              <a:r>
                <a:rPr lang="en-US" sz="800">
                  <a:latin typeface="Arial" panose="020B0604020202020204" pitchFamily="34" charset="0"/>
                  <a:cs typeface="Arial" panose="020B0604020202020204" pitchFamily="34" charset="0"/>
                  <a:hlinkClick r:id="rId5"/>
                </a:rPr>
                <a:t>https://bulongdaichi.com</a:t>
              </a:r>
              <a:r>
                <a:rPr lang="en-US" sz="800" smtClean="0">
                  <a:latin typeface="Arial" panose="020B0604020202020204" pitchFamily="34" charset="0"/>
                  <a:cs typeface="Arial" panose="020B0604020202020204" pitchFamily="34" charset="0"/>
                  <a:hlinkClick r:id="rId5"/>
                </a:rPr>
                <a:t>/</a:t>
              </a:r>
              <a:r>
                <a:rPr lang="en-US" sz="800" smtClean="0">
                  <a:latin typeface="Arial" panose="020B0604020202020204" pitchFamily="34" charset="0"/>
                  <a:cs typeface="Arial" panose="020B0604020202020204" pitchFamily="34" charset="0"/>
                </a:rPr>
                <a:t> </a:t>
              </a:r>
              <a:endParaRPr lang="en-US" sz="800">
                <a:latin typeface="Arial" panose="020B0604020202020204" pitchFamily="34" charset="0"/>
                <a:cs typeface="Arial" panose="020B0604020202020204" pitchFamily="34" charset="0"/>
              </a:endParaRPr>
            </a:p>
          </p:txBody>
        </p:sp>
        <p:pic>
          <p:nvPicPr>
            <p:cNvPr id="29" name="Picture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3256" y="762503"/>
              <a:ext cx="959974" cy="528848"/>
            </a:xfrm>
            <a:prstGeom prst="rect">
              <a:avLst/>
            </a:prstGeom>
          </p:spPr>
        </p:pic>
      </p:grpSp>
      <p:sp>
        <p:nvSpPr>
          <p:cNvPr id="22" name="Rectangle: Diagonal Corners Rounded 30">
            <a:extLst>
              <a:ext uri="{FF2B5EF4-FFF2-40B4-BE49-F238E27FC236}">
                <a16:creationId xmlns:a16="http://schemas.microsoft.com/office/drawing/2014/main" id="{6AE2E669-F718-4ADA-BD94-47FADE8F6AB9}"/>
              </a:ext>
            </a:extLst>
          </p:cNvPr>
          <p:cNvSpPr/>
          <p:nvPr/>
        </p:nvSpPr>
        <p:spPr>
          <a:xfrm>
            <a:off x="510029" y="4011444"/>
            <a:ext cx="4090910" cy="170078"/>
          </a:xfrm>
          <a:prstGeom prst="round2DiagRect">
            <a:avLst/>
          </a:prstGeom>
          <a:solidFill>
            <a:srgbClr val="026A56"/>
          </a:solidFill>
        </p:spPr>
        <p:style>
          <a:lnRef idx="3">
            <a:schemeClr val="lt1"/>
          </a:lnRef>
          <a:fillRef idx="1">
            <a:schemeClr val="accent4"/>
          </a:fillRef>
          <a:effectRef idx="1">
            <a:schemeClr val="accent4"/>
          </a:effectRef>
          <a:fontRef idx="minor">
            <a:schemeClr val="lt1"/>
          </a:fontRef>
        </p:style>
        <p:txBody>
          <a:bodyPr rtlCol="0" anchor="ctr"/>
          <a:lstStyle/>
          <a:p>
            <a:r>
              <a:rPr lang="en-US" sz="800" b="1" smtClean="0">
                <a:solidFill>
                  <a:schemeClr val="bg1"/>
                </a:solidFill>
                <a:latin typeface="Arial" panose="020B0604020202020204" pitchFamily="34" charset="0"/>
                <a:cs typeface="Arial" panose="020B0604020202020204" pitchFamily="34" charset="0"/>
              </a:rPr>
              <a:t>III</a:t>
            </a:r>
            <a:r>
              <a:rPr lang="en-US" sz="800" b="1">
                <a:solidFill>
                  <a:schemeClr val="bg1"/>
                </a:solidFill>
                <a:latin typeface="Arial" panose="020B0604020202020204" pitchFamily="34" charset="0"/>
                <a:cs typeface="Arial" panose="020B0604020202020204" pitchFamily="34" charset="0"/>
              </a:rPr>
              <a:t>. </a:t>
            </a:r>
            <a:r>
              <a:rPr lang="en-US" sz="800" b="1" smtClean="0">
                <a:solidFill>
                  <a:schemeClr val="bg1"/>
                </a:solidFill>
                <a:latin typeface="Arial" panose="020B0604020202020204" pitchFamily="34" charset="0"/>
                <a:cs typeface="Arial" panose="020B0604020202020204" pitchFamily="34" charset="0"/>
              </a:rPr>
              <a:t>KIM KHÍ TỔNG HỢP</a:t>
            </a:r>
            <a:endParaRPr lang="en-US" sz="800" b="1">
              <a:solidFill>
                <a:schemeClr val="bg1"/>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8BC33701-F00C-4D38-9416-BB70EDBD06B7}"/>
              </a:ext>
            </a:extLst>
          </p:cNvPr>
          <p:cNvSpPr txBox="1"/>
          <p:nvPr/>
        </p:nvSpPr>
        <p:spPr>
          <a:xfrm>
            <a:off x="4536855" y="4005582"/>
            <a:ext cx="1599783" cy="215444"/>
          </a:xfrm>
          <a:prstGeom prst="rect">
            <a:avLst/>
          </a:prstGeom>
          <a:noFill/>
        </p:spPr>
        <p:txBody>
          <a:bodyPr wrap="square" rtlCol="0">
            <a:spAutoFit/>
          </a:bodyPr>
          <a:lstStyle/>
          <a:p>
            <a:r>
              <a:rPr lang="en-US" sz="800" smtClean="0">
                <a:latin typeface="Arial" panose="020B0604020202020204" pitchFamily="34" charset="0"/>
                <a:cs typeface="Arial" panose="020B0604020202020204" pitchFamily="34" charset="0"/>
              </a:rPr>
              <a:t>…………..……………10 - 11</a:t>
            </a:r>
            <a:endParaRPr lang="en-US" sz="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9748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Diagonal Corners Rounded 10">
            <a:extLst>
              <a:ext uri="{FF2B5EF4-FFF2-40B4-BE49-F238E27FC236}">
                <a16:creationId xmlns:a16="http://schemas.microsoft.com/office/drawing/2014/main" id="{B2D697F7-7597-4D84-ADD0-B6EE2D031515}"/>
              </a:ext>
            </a:extLst>
          </p:cNvPr>
          <p:cNvSpPr/>
          <p:nvPr/>
        </p:nvSpPr>
        <p:spPr>
          <a:xfrm>
            <a:off x="412511" y="455087"/>
            <a:ext cx="5988289" cy="8696522"/>
          </a:xfrm>
          <a:prstGeom prst="round2DiagRect">
            <a:avLst>
              <a:gd name="adj1" fmla="val 2500"/>
              <a:gd name="adj2" fmla="val 0"/>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600">
              <a:solidFill>
                <a:srgbClr val="0070C0"/>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B039F0A9-E350-4413-AE51-795AB4D50CBA}"/>
              </a:ext>
            </a:extLst>
          </p:cNvPr>
          <p:cNvSpPr txBox="1"/>
          <p:nvPr/>
        </p:nvSpPr>
        <p:spPr>
          <a:xfrm>
            <a:off x="412510" y="1769251"/>
            <a:ext cx="5988290" cy="7561044"/>
          </a:xfrm>
          <a:prstGeom prst="rect">
            <a:avLst/>
          </a:prstGeom>
          <a:noFill/>
        </p:spPr>
        <p:txBody>
          <a:bodyPr wrap="square" rtlCol="0">
            <a:spAutoFit/>
          </a:bodyPr>
          <a:lstStyle/>
          <a:p>
            <a:pPr>
              <a:spcBef>
                <a:spcPts val="600"/>
              </a:spcBef>
              <a:spcAft>
                <a:spcPts val="600"/>
              </a:spcAft>
            </a:pPr>
            <a:r>
              <a:rPr lang="en-US" sz="900" spc="30" err="1">
                <a:latin typeface="Arial" panose="020B0604020202020204" pitchFamily="34" charset="0"/>
                <a:cs typeface="Arial" panose="020B0604020202020204" pitchFamily="34" charset="0"/>
              </a:rPr>
              <a:t>Công</a:t>
            </a:r>
            <a:r>
              <a:rPr lang="en-US" sz="900" spc="30">
                <a:latin typeface="Arial" panose="020B0604020202020204" pitchFamily="34" charset="0"/>
                <a:cs typeface="Arial" panose="020B0604020202020204" pitchFamily="34" charset="0"/>
              </a:rPr>
              <a:t> ty </a:t>
            </a:r>
            <a:r>
              <a:rPr lang="en-US" sz="900" spc="30" err="1">
                <a:latin typeface="Arial" panose="020B0604020202020204" pitchFamily="34" charset="0"/>
                <a:cs typeface="Arial" panose="020B0604020202020204" pitchFamily="34" charset="0"/>
              </a:rPr>
              <a:t>TNHH</a:t>
            </a:r>
            <a:r>
              <a:rPr lang="en-US" sz="900" spc="30">
                <a:latin typeface="Arial" panose="020B0604020202020204" pitchFamily="34" charset="0"/>
                <a:cs typeface="Arial" panose="020B0604020202020204" pitchFamily="34" charset="0"/>
              </a:rPr>
              <a:t> </a:t>
            </a:r>
            <a:r>
              <a:rPr lang="en-US" sz="900" spc="30" smtClean="0">
                <a:latin typeface="Arial" panose="020B0604020202020204" pitchFamily="34" charset="0"/>
                <a:cs typeface="Arial" panose="020B0604020202020204" pitchFamily="34" charset="0"/>
              </a:rPr>
              <a:t>Công Nghiệp DAICHI đ</a:t>
            </a:r>
            <a:r>
              <a:rPr lang="vi-VN" sz="900" spc="30">
                <a:cs typeface="Arial" panose="020B0604020202020204" pitchFamily="34" charset="0"/>
              </a:rPr>
              <a:t>ư</a:t>
            </a:r>
            <a:r>
              <a:rPr lang="en-US" sz="900" spc="30" err="1">
                <a:latin typeface="Arial" panose="020B0604020202020204" pitchFamily="34" charset="0"/>
                <a:cs typeface="Arial" panose="020B0604020202020204" pitchFamily="34" charset="0"/>
              </a:rPr>
              <a:t>ợc</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thành</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lập</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và</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bắt</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đầu</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đi</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vào</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hoạt</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động</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từ</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năm</a:t>
            </a:r>
            <a:r>
              <a:rPr lang="en-US" sz="900" spc="30">
                <a:latin typeface="Arial" panose="020B0604020202020204" pitchFamily="34" charset="0"/>
                <a:cs typeface="Arial" panose="020B0604020202020204" pitchFamily="34" charset="0"/>
              </a:rPr>
              <a:t> </a:t>
            </a:r>
            <a:r>
              <a:rPr lang="en-US" sz="900" spc="30" smtClean="0">
                <a:latin typeface="Arial" panose="020B0604020202020204" pitchFamily="34" charset="0"/>
                <a:cs typeface="Arial" panose="020B0604020202020204" pitchFamily="34" charset="0"/>
              </a:rPr>
              <a:t>2022. </a:t>
            </a:r>
            <a:r>
              <a:rPr lang="en-US" sz="900" spc="30" err="1">
                <a:latin typeface="Arial" panose="020B0604020202020204" pitchFamily="34" charset="0"/>
                <a:cs typeface="Arial" panose="020B0604020202020204" pitchFamily="34" charset="0"/>
              </a:rPr>
              <a:t>Đi</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đầu</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trong</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nghành</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kinh</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doanh</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dịch</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vụ</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Chúng</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tôi</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thành</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lập</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công</a:t>
            </a:r>
            <a:r>
              <a:rPr lang="en-US" sz="900" spc="30">
                <a:latin typeface="Arial" panose="020B0604020202020204" pitchFamily="34" charset="0"/>
                <a:cs typeface="Arial" panose="020B0604020202020204" pitchFamily="34" charset="0"/>
              </a:rPr>
              <a:t> ty </a:t>
            </a:r>
            <a:r>
              <a:rPr lang="en-US" sz="900" spc="30" err="1">
                <a:latin typeface="Arial" panose="020B0604020202020204" pitchFamily="34" charset="0"/>
                <a:cs typeface="Arial" panose="020B0604020202020204" pitchFamily="34" charset="0"/>
              </a:rPr>
              <a:t>với</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mục</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đích</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kinh</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doanh</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th</a:t>
            </a:r>
            <a:r>
              <a:rPr lang="vi-VN" sz="900" spc="30">
                <a:cs typeface="Arial" panose="020B0604020202020204" pitchFamily="34" charset="0"/>
              </a:rPr>
              <a:t>ư</a:t>
            </a:r>
            <a:r>
              <a:rPr lang="en-US" sz="900" spc="30" err="1">
                <a:latin typeface="Arial" panose="020B0604020202020204" pitchFamily="34" charset="0"/>
                <a:cs typeface="Arial" panose="020B0604020202020204" pitchFamily="34" charset="0"/>
              </a:rPr>
              <a:t>ơng</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mại</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các</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sản</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phẩm</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về</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linh</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kiện</a:t>
            </a:r>
            <a:r>
              <a:rPr lang="en-US" sz="900" spc="30">
                <a:latin typeface="Arial" panose="020B0604020202020204" pitchFamily="34" charset="0"/>
                <a:cs typeface="Arial" panose="020B0604020202020204" pitchFamily="34" charset="0"/>
              </a:rPr>
              <a:t> c</a:t>
            </a:r>
            <a:r>
              <a:rPr lang="vi-VN" sz="900" spc="30">
                <a:latin typeface="Arial" panose="020B0604020202020204" pitchFamily="34" charset="0"/>
                <a:cs typeface="Arial" panose="020B0604020202020204" pitchFamily="34" charset="0"/>
              </a:rPr>
              <a:t>ơ</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khí</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Đến</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tay</a:t>
            </a:r>
            <a:r>
              <a:rPr lang="en-US" sz="900" spc="30">
                <a:latin typeface="Arial" panose="020B0604020202020204" pitchFamily="34" charset="0"/>
                <a:cs typeface="Arial" panose="020B0604020202020204" pitchFamily="34" charset="0"/>
              </a:rPr>
              <a:t> ng</a:t>
            </a:r>
            <a:r>
              <a:rPr lang="vi-VN" sz="900" spc="30">
                <a:cs typeface="Arial" panose="020B0604020202020204" pitchFamily="34" charset="0"/>
              </a:rPr>
              <a:t>ư</a:t>
            </a:r>
            <a:r>
              <a:rPr lang="en-US" sz="900" spc="30" err="1">
                <a:latin typeface="Arial" panose="020B0604020202020204" pitchFamily="34" charset="0"/>
                <a:cs typeface="Arial" panose="020B0604020202020204" pitchFamily="34" charset="0"/>
              </a:rPr>
              <a:t>ời</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sử</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dụng</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sẽ</a:t>
            </a:r>
            <a:r>
              <a:rPr lang="en-US" sz="900" spc="30">
                <a:latin typeface="Arial" panose="020B0604020202020204" pitchFamily="34" charset="0"/>
                <a:cs typeface="Arial" panose="020B0604020202020204" pitchFamily="34" charset="0"/>
              </a:rPr>
              <a:t> đ</a:t>
            </a:r>
            <a:r>
              <a:rPr lang="vi-VN" sz="900" spc="30">
                <a:cs typeface="Arial" panose="020B0604020202020204" pitchFamily="34" charset="0"/>
              </a:rPr>
              <a:t>ư</a:t>
            </a:r>
            <a:r>
              <a:rPr lang="en-US" sz="900" spc="30" err="1">
                <a:latin typeface="Arial" panose="020B0604020202020204" pitchFamily="34" charset="0"/>
                <a:cs typeface="Arial" panose="020B0604020202020204" pitchFamily="34" charset="0"/>
              </a:rPr>
              <a:t>ợc</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đảm</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bảo</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và</a:t>
            </a:r>
            <a:r>
              <a:rPr lang="en-US" sz="900" spc="30">
                <a:latin typeface="Arial" panose="020B0604020202020204" pitchFamily="34" charset="0"/>
                <a:cs typeface="Arial" panose="020B0604020202020204" pitchFamily="34" charset="0"/>
              </a:rPr>
              <a:t> tin t</a:t>
            </a:r>
            <a:r>
              <a:rPr lang="vi-VN" sz="900" spc="30">
                <a:cs typeface="Arial" panose="020B0604020202020204" pitchFamily="34" charset="0"/>
              </a:rPr>
              <a:t>ư</a:t>
            </a:r>
            <a:r>
              <a:rPr lang="en-US" sz="900" spc="30" err="1">
                <a:latin typeface="Arial" panose="020B0604020202020204" pitchFamily="34" charset="0"/>
                <a:cs typeface="Arial" panose="020B0604020202020204" pitchFamily="34" charset="0"/>
              </a:rPr>
              <a:t>ởng</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hơn</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về</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chất</a:t>
            </a:r>
            <a:r>
              <a:rPr lang="en-US" sz="900" spc="30">
                <a:latin typeface="Arial" panose="020B0604020202020204" pitchFamily="34" charset="0"/>
                <a:cs typeface="Arial" panose="020B0604020202020204" pitchFamily="34" charset="0"/>
              </a:rPr>
              <a:t> l</a:t>
            </a:r>
            <a:r>
              <a:rPr lang="vi-VN" sz="900" spc="30">
                <a:cs typeface="Arial" panose="020B0604020202020204" pitchFamily="34" charset="0"/>
              </a:rPr>
              <a:t>ư</a:t>
            </a:r>
            <a:r>
              <a:rPr lang="en-US" sz="900" spc="30" err="1">
                <a:latin typeface="Arial" panose="020B0604020202020204" pitchFamily="34" charset="0"/>
                <a:cs typeface="Arial" panose="020B0604020202020204" pitchFamily="34" charset="0"/>
              </a:rPr>
              <a:t>ợng</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của</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sản</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phẩm</a:t>
            </a:r>
            <a:r>
              <a:rPr lang="en-US" sz="900" spc="30">
                <a:latin typeface="Arial" panose="020B0604020202020204" pitchFamily="34" charset="0"/>
                <a:cs typeface="Arial" panose="020B0604020202020204" pitchFamily="34" charset="0"/>
              </a:rPr>
              <a:t>.</a:t>
            </a:r>
          </a:p>
          <a:p>
            <a:pPr>
              <a:spcAft>
                <a:spcPts val="300"/>
              </a:spcAft>
            </a:pPr>
            <a:r>
              <a:rPr lang="en-US" sz="1200" b="1">
                <a:latin typeface="Arial" panose="020B0604020202020204" pitchFamily="34" charset="0"/>
                <a:cs typeface="Arial" panose="020B0604020202020204" pitchFamily="34" charset="0"/>
              </a:rPr>
              <a:t> </a:t>
            </a:r>
            <a:r>
              <a:rPr lang="en-US" sz="1100" b="1" u="sng" err="1">
                <a:latin typeface="Arial" panose="020B0604020202020204" pitchFamily="34" charset="0"/>
                <a:cs typeface="Arial" panose="020B0604020202020204" pitchFamily="34" charset="0"/>
              </a:rPr>
              <a:t>Ph</a:t>
            </a:r>
            <a:r>
              <a:rPr lang="vi-VN" sz="1100" b="1" u="sng">
                <a:cs typeface="Arial" panose="020B0604020202020204" pitchFamily="34" charset="0"/>
              </a:rPr>
              <a:t>ư</a:t>
            </a:r>
            <a:r>
              <a:rPr lang="en-US" sz="1100" b="1" u="sng" err="1">
                <a:latin typeface="Arial" panose="020B0604020202020204" pitchFamily="34" charset="0"/>
                <a:cs typeface="Arial" panose="020B0604020202020204" pitchFamily="34" charset="0"/>
              </a:rPr>
              <a:t>ơng</a:t>
            </a:r>
            <a:r>
              <a:rPr lang="en-US" sz="1100" b="1" u="sng">
                <a:latin typeface="Arial" panose="020B0604020202020204" pitchFamily="34" charset="0"/>
                <a:cs typeface="Arial" panose="020B0604020202020204" pitchFamily="34" charset="0"/>
              </a:rPr>
              <a:t> </a:t>
            </a:r>
            <a:r>
              <a:rPr lang="en-US" sz="1100" b="1" u="sng" err="1">
                <a:latin typeface="Arial" panose="020B0604020202020204" pitchFamily="34" charset="0"/>
                <a:cs typeface="Arial" panose="020B0604020202020204" pitchFamily="34" charset="0"/>
              </a:rPr>
              <a:t>châm</a:t>
            </a:r>
            <a:r>
              <a:rPr lang="en-US" sz="1100" b="1" u="sng">
                <a:latin typeface="Arial" panose="020B0604020202020204" pitchFamily="34" charset="0"/>
                <a:cs typeface="Arial" panose="020B0604020202020204" pitchFamily="34" charset="0"/>
              </a:rPr>
              <a:t> </a:t>
            </a:r>
            <a:r>
              <a:rPr lang="en-US" sz="1100" b="1" u="sng" err="1">
                <a:latin typeface="Arial" panose="020B0604020202020204" pitchFamily="34" charset="0"/>
                <a:cs typeface="Arial" panose="020B0604020202020204" pitchFamily="34" charset="0"/>
              </a:rPr>
              <a:t>hoạt</a:t>
            </a:r>
            <a:r>
              <a:rPr lang="en-US" sz="1100" b="1" u="sng">
                <a:latin typeface="Arial" panose="020B0604020202020204" pitchFamily="34" charset="0"/>
                <a:cs typeface="Arial" panose="020B0604020202020204" pitchFamily="34" charset="0"/>
              </a:rPr>
              <a:t> </a:t>
            </a:r>
            <a:r>
              <a:rPr lang="en-US" sz="1100" b="1" u="sng" err="1">
                <a:latin typeface="Arial" panose="020B0604020202020204" pitchFamily="34" charset="0"/>
                <a:cs typeface="Arial" panose="020B0604020202020204" pitchFamily="34" charset="0"/>
              </a:rPr>
              <a:t>động</a:t>
            </a:r>
            <a:r>
              <a:rPr lang="en-US" sz="1100" b="1" u="sng">
                <a:latin typeface="Arial" panose="020B0604020202020204" pitchFamily="34" charset="0"/>
                <a:cs typeface="Arial" panose="020B0604020202020204" pitchFamily="34" charset="0"/>
              </a:rPr>
              <a:t> :</a:t>
            </a:r>
          </a:p>
          <a:p>
            <a:r>
              <a:rPr lang="en-US" sz="900">
                <a:latin typeface="Arial" panose="020B0604020202020204" pitchFamily="34" charset="0"/>
                <a:cs typeface="Arial" panose="020B0604020202020204" pitchFamily="34" charset="0"/>
              </a:rPr>
              <a:t> </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Luôn</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tâm</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niệm</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sẽ</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mang</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đến</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quý</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khách</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hàng</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những</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sản</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phẩm</a:t>
            </a:r>
            <a:r>
              <a:rPr lang="en-US" sz="900" spc="30">
                <a:latin typeface="Arial" panose="020B0604020202020204" pitchFamily="34" charset="0"/>
                <a:cs typeface="Arial" panose="020B0604020202020204" pitchFamily="34" charset="0"/>
              </a:rPr>
              <a:t> </a:t>
            </a:r>
            <a:r>
              <a:rPr lang="en-US" sz="900" spc="30" err="1">
                <a:solidFill>
                  <a:srgbClr val="0070C0"/>
                </a:solidFill>
                <a:latin typeface="Arial" panose="020B0604020202020204" pitchFamily="34" charset="0"/>
                <a:cs typeface="Arial" panose="020B0604020202020204" pitchFamily="34" charset="0"/>
              </a:rPr>
              <a:t>Chất</a:t>
            </a:r>
            <a:r>
              <a:rPr lang="en-US" sz="900" spc="30">
                <a:solidFill>
                  <a:srgbClr val="0070C0"/>
                </a:solidFill>
                <a:latin typeface="Arial" panose="020B0604020202020204" pitchFamily="34" charset="0"/>
                <a:cs typeface="Arial" panose="020B0604020202020204" pitchFamily="34" charset="0"/>
              </a:rPr>
              <a:t> l</a:t>
            </a:r>
            <a:r>
              <a:rPr lang="vi-VN" sz="900" spc="30">
                <a:solidFill>
                  <a:srgbClr val="0070C0"/>
                </a:solidFill>
                <a:cs typeface="Arial" panose="020B0604020202020204" pitchFamily="34" charset="0"/>
              </a:rPr>
              <a:t>ư</a:t>
            </a:r>
            <a:r>
              <a:rPr lang="en-US" sz="900" spc="30" err="1">
                <a:solidFill>
                  <a:srgbClr val="0070C0"/>
                </a:solidFill>
                <a:latin typeface="Arial" panose="020B0604020202020204" pitchFamily="34" charset="0"/>
                <a:cs typeface="Arial" panose="020B0604020202020204" pitchFamily="34" charset="0"/>
              </a:rPr>
              <a:t>ợng</a:t>
            </a:r>
            <a:r>
              <a:rPr lang="en-US" sz="900" spc="30">
                <a:solidFill>
                  <a:srgbClr val="0070C0"/>
                </a:solidFill>
                <a:latin typeface="Arial" panose="020B0604020202020204" pitchFamily="34" charset="0"/>
                <a:cs typeface="Arial" panose="020B0604020202020204" pitchFamily="34" charset="0"/>
              </a:rPr>
              <a:t> </a:t>
            </a:r>
            <a:r>
              <a:rPr lang="en-US" sz="900" spc="30" err="1">
                <a:solidFill>
                  <a:srgbClr val="0070C0"/>
                </a:solidFill>
                <a:latin typeface="Arial" panose="020B0604020202020204" pitchFamily="34" charset="0"/>
                <a:cs typeface="Arial" panose="020B0604020202020204" pitchFamily="34" charset="0"/>
              </a:rPr>
              <a:t>tốt</a:t>
            </a:r>
            <a:r>
              <a:rPr lang="en-US" sz="900" spc="30">
                <a:solidFill>
                  <a:srgbClr val="0070C0"/>
                </a:solidFill>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và</a:t>
            </a:r>
            <a:r>
              <a:rPr lang="en-US" sz="900" spc="30">
                <a:latin typeface="Arial" panose="020B0604020202020204" pitchFamily="34" charset="0"/>
                <a:cs typeface="Arial" panose="020B0604020202020204" pitchFamily="34" charset="0"/>
              </a:rPr>
              <a:t> </a:t>
            </a:r>
            <a:r>
              <a:rPr lang="en-US" sz="900" spc="30" err="1">
                <a:solidFill>
                  <a:srgbClr val="0070C0"/>
                </a:solidFill>
                <a:latin typeface="Arial" panose="020B0604020202020204" pitchFamily="34" charset="0"/>
                <a:cs typeface="Arial" panose="020B0604020202020204" pitchFamily="34" charset="0"/>
              </a:rPr>
              <a:t>Giá</a:t>
            </a:r>
            <a:r>
              <a:rPr lang="en-US" sz="900" spc="30">
                <a:solidFill>
                  <a:srgbClr val="0070C0"/>
                </a:solidFill>
                <a:latin typeface="Arial" panose="020B0604020202020204" pitchFamily="34" charset="0"/>
                <a:cs typeface="Arial" panose="020B0604020202020204" pitchFamily="34" charset="0"/>
              </a:rPr>
              <a:t> </a:t>
            </a:r>
            <a:r>
              <a:rPr lang="en-US" sz="900" spc="30" err="1">
                <a:solidFill>
                  <a:srgbClr val="0070C0"/>
                </a:solidFill>
                <a:latin typeface="Arial" panose="020B0604020202020204" pitchFamily="34" charset="0"/>
                <a:cs typeface="Arial" panose="020B0604020202020204" pitchFamily="34" charset="0"/>
              </a:rPr>
              <a:t>thành</a:t>
            </a:r>
            <a:r>
              <a:rPr lang="en-US" sz="900" spc="30">
                <a:solidFill>
                  <a:srgbClr val="0070C0"/>
                </a:solidFill>
                <a:latin typeface="Arial" panose="020B0604020202020204" pitchFamily="34" charset="0"/>
                <a:cs typeface="Arial" panose="020B0604020202020204" pitchFamily="34" charset="0"/>
              </a:rPr>
              <a:t> </a:t>
            </a:r>
            <a:r>
              <a:rPr lang="en-US" sz="900" spc="30" err="1">
                <a:solidFill>
                  <a:srgbClr val="0070C0"/>
                </a:solidFill>
                <a:latin typeface="Arial" panose="020B0604020202020204" pitchFamily="34" charset="0"/>
                <a:cs typeface="Arial" panose="020B0604020202020204" pitchFamily="34" charset="0"/>
              </a:rPr>
              <a:t>thấp</a:t>
            </a:r>
            <a:r>
              <a:rPr lang="en-US" sz="900" spc="30">
                <a:solidFill>
                  <a:srgbClr val="0070C0"/>
                </a:solidFill>
                <a:latin typeface="Arial" panose="020B0604020202020204" pitchFamily="34" charset="0"/>
                <a:cs typeface="Arial" panose="020B0604020202020204" pitchFamily="34" charset="0"/>
              </a:rPr>
              <a:t> </a:t>
            </a:r>
            <a:r>
              <a:rPr lang="en-US" sz="900" spc="30" err="1">
                <a:solidFill>
                  <a:srgbClr val="0070C0"/>
                </a:solidFill>
                <a:latin typeface="Arial" panose="020B0604020202020204" pitchFamily="34" charset="0"/>
                <a:cs typeface="Arial" panose="020B0604020202020204" pitchFamily="34" charset="0"/>
              </a:rPr>
              <a:t>nhất</a:t>
            </a:r>
            <a:r>
              <a:rPr lang="en-US" sz="900" b="1" spc="30">
                <a:solidFill>
                  <a:srgbClr val="0070C0"/>
                </a:solidFill>
                <a:latin typeface="Arial" panose="020B0604020202020204" pitchFamily="34" charset="0"/>
                <a:cs typeface="Arial" panose="020B0604020202020204" pitchFamily="34" charset="0"/>
              </a:rPr>
              <a:t>.</a:t>
            </a:r>
            <a:r>
              <a:rPr lang="en-US" sz="900" spc="30">
                <a:latin typeface="Arial" panose="020B0604020202020204" pitchFamily="34" charset="0"/>
                <a:cs typeface="Arial" panose="020B0604020202020204" pitchFamily="34" charset="0"/>
              </a:rPr>
              <a:t/>
            </a:r>
            <a:br>
              <a:rPr lang="en-US" sz="900" spc="30">
                <a:latin typeface="Arial" panose="020B0604020202020204" pitchFamily="34" charset="0"/>
                <a:cs typeface="Arial" panose="020B0604020202020204" pitchFamily="34" charset="0"/>
              </a:rPr>
            </a:br>
            <a:r>
              <a:rPr lang="en-US" sz="900" spc="30">
                <a:latin typeface="Arial" panose="020B0604020202020204" pitchFamily="34" charset="0"/>
                <a:cs typeface="Arial" panose="020B0604020202020204" pitchFamily="34" charset="0"/>
              </a:rPr>
              <a:t> - </a:t>
            </a:r>
            <a:r>
              <a:rPr lang="en-US" sz="900" spc="30" err="1">
                <a:latin typeface="Arial" panose="020B0604020202020204" pitchFamily="34" charset="0"/>
                <a:cs typeface="Arial" panose="020B0604020202020204" pitchFamily="34" charset="0"/>
              </a:rPr>
              <a:t>Phục</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vụ</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tối</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đa</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những</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sản</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phẩm</a:t>
            </a:r>
            <a:r>
              <a:rPr lang="en-US" sz="900" spc="30">
                <a:latin typeface="Arial" panose="020B0604020202020204" pitchFamily="34" charset="0"/>
                <a:cs typeface="Arial" panose="020B0604020202020204" pitchFamily="34" charset="0"/>
              </a:rPr>
              <a:t> đ</a:t>
            </a:r>
            <a:r>
              <a:rPr lang="vi-VN" sz="900" spc="30">
                <a:cs typeface="Arial" panose="020B0604020202020204" pitchFamily="34" charset="0"/>
              </a:rPr>
              <a:t>ư</a:t>
            </a:r>
            <a:r>
              <a:rPr lang="en-US" sz="900" spc="30" err="1">
                <a:latin typeface="Arial" panose="020B0604020202020204" pitchFamily="34" charset="0"/>
                <a:cs typeface="Arial" panose="020B0604020202020204" pitchFamily="34" charset="0"/>
              </a:rPr>
              <a:t>ợc</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cung</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ứng</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trên</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thị</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tr</a:t>
            </a:r>
            <a:r>
              <a:rPr lang="vi-VN" sz="900" spc="30">
                <a:cs typeface="Arial" panose="020B0604020202020204" pitchFamily="34" charset="0"/>
              </a:rPr>
              <a:t>ư</a:t>
            </a:r>
            <a:r>
              <a:rPr lang="en-US" sz="900" spc="30" err="1">
                <a:latin typeface="Arial" panose="020B0604020202020204" pitchFamily="34" charset="0"/>
                <a:cs typeface="Arial" panose="020B0604020202020204" pitchFamily="34" charset="0"/>
              </a:rPr>
              <a:t>ờng</a:t>
            </a:r>
            <a:r>
              <a:rPr lang="en-US" sz="900" spc="30">
                <a:latin typeface="Arial" panose="020B0604020202020204" pitchFamily="34" charset="0"/>
                <a:cs typeface="Arial" panose="020B0604020202020204" pitchFamily="34" charset="0"/>
              </a:rPr>
              <a:t>.</a:t>
            </a:r>
          </a:p>
          <a:p>
            <a:r>
              <a:rPr lang="en-US" sz="900" spc="30">
                <a:latin typeface="Arial" panose="020B0604020202020204" pitchFamily="34" charset="0"/>
                <a:cs typeface="Arial" panose="020B0604020202020204" pitchFamily="34" charset="0"/>
              </a:rPr>
              <a:t> - </a:t>
            </a:r>
            <a:r>
              <a:rPr lang="en-US" sz="900" spc="30" err="1">
                <a:latin typeface="Arial" panose="020B0604020202020204" pitchFamily="34" charset="0"/>
                <a:cs typeface="Arial" panose="020B0604020202020204" pitchFamily="34" charset="0"/>
              </a:rPr>
              <a:t>Mang</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đến</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Dịch</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vụ</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tốt</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nhất</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cả</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về</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chăm</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sóc</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khách</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hàng</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và</a:t>
            </a:r>
            <a:r>
              <a:rPr lang="en-US" sz="900" spc="30">
                <a:latin typeface="Arial" panose="020B0604020202020204" pitchFamily="34" charset="0"/>
                <a:cs typeface="Arial" panose="020B0604020202020204" pitchFamily="34" charset="0"/>
              </a:rPr>
              <a:t> t</a:t>
            </a:r>
            <a:r>
              <a:rPr lang="vi-VN" sz="900" spc="30">
                <a:cs typeface="Arial" panose="020B0604020202020204" pitchFamily="34" charset="0"/>
              </a:rPr>
              <a:t>ư</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vấn</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mua</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hàng</a:t>
            </a:r>
            <a:r>
              <a:rPr lang="en-US" sz="900" spc="30">
                <a:latin typeface="Arial" panose="020B0604020202020204" pitchFamily="34" charset="0"/>
                <a:cs typeface="Arial" panose="020B0604020202020204" pitchFamily="34" charset="0"/>
              </a:rPr>
              <a:t>.</a:t>
            </a:r>
          </a:p>
          <a:p>
            <a:r>
              <a:rPr lang="en-US" sz="900" spc="30">
                <a:latin typeface="Arial" panose="020B0604020202020204" pitchFamily="34" charset="0"/>
                <a:cs typeface="Arial" panose="020B0604020202020204" pitchFamily="34" charset="0"/>
              </a:rPr>
              <a:t> - </a:t>
            </a:r>
            <a:r>
              <a:rPr lang="en-US" sz="900" spc="30" err="1">
                <a:latin typeface="Arial" panose="020B0604020202020204" pitchFamily="34" charset="0"/>
                <a:cs typeface="Arial" panose="020B0604020202020204" pitchFamily="34" charset="0"/>
              </a:rPr>
              <a:t>Hàng</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hóa</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đảm</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bảo</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theo</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yêu</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cầu</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và</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mẫu</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mã</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nh</a:t>
            </a:r>
            <a:r>
              <a:rPr lang="vi-VN" sz="900" spc="30">
                <a:cs typeface="Arial" panose="020B0604020202020204" pitchFamily="34" charset="0"/>
              </a:rPr>
              <a:t>ư</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hình</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ảnh</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của</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sản</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phẩm</a:t>
            </a:r>
            <a:r>
              <a:rPr lang="en-US" sz="900" spc="30" smtClean="0">
                <a:latin typeface="Arial" panose="020B0604020202020204" pitchFamily="34" charset="0"/>
                <a:cs typeface="Arial" panose="020B0604020202020204" pitchFamily="34" charset="0"/>
              </a:rPr>
              <a:t>.</a:t>
            </a:r>
          </a:p>
          <a:p>
            <a:pPr>
              <a:spcAft>
                <a:spcPts val="300"/>
              </a:spcAft>
            </a:pPr>
            <a:endParaRPr lang="en-US" sz="900" spc="30">
              <a:latin typeface="Arial" panose="020B0604020202020204" pitchFamily="34" charset="0"/>
              <a:cs typeface="Arial" panose="020B0604020202020204" pitchFamily="34" charset="0"/>
            </a:endParaRPr>
          </a:p>
          <a:p>
            <a:pPr>
              <a:spcAft>
                <a:spcPts val="300"/>
              </a:spcAft>
            </a:pPr>
            <a:r>
              <a:rPr lang="en-US" sz="900" b="1" u="sng" spc="30" err="1">
                <a:latin typeface="Arial" panose="020B0604020202020204" pitchFamily="34" charset="0"/>
                <a:cs typeface="Arial" panose="020B0604020202020204" pitchFamily="34" charset="0"/>
              </a:rPr>
              <a:t>Thông</a:t>
            </a:r>
            <a:r>
              <a:rPr lang="en-US" sz="900" b="1" u="sng" spc="30">
                <a:latin typeface="Arial" panose="020B0604020202020204" pitchFamily="34" charset="0"/>
                <a:cs typeface="Arial" panose="020B0604020202020204" pitchFamily="34" charset="0"/>
              </a:rPr>
              <a:t> tin </a:t>
            </a:r>
            <a:r>
              <a:rPr lang="en-US" sz="900" b="1" u="sng" spc="30" err="1">
                <a:latin typeface="Arial" panose="020B0604020202020204" pitchFamily="34" charset="0"/>
                <a:cs typeface="Arial" panose="020B0604020202020204" pitchFamily="34" charset="0"/>
              </a:rPr>
              <a:t>liên</a:t>
            </a:r>
            <a:r>
              <a:rPr lang="en-US" sz="900" b="1" u="sng" spc="30">
                <a:latin typeface="Arial" panose="020B0604020202020204" pitchFamily="34" charset="0"/>
                <a:cs typeface="Arial" panose="020B0604020202020204" pitchFamily="34" charset="0"/>
              </a:rPr>
              <a:t> </a:t>
            </a:r>
            <a:r>
              <a:rPr lang="en-US" sz="900" b="1" u="sng" spc="30" err="1">
                <a:latin typeface="Arial" panose="020B0604020202020204" pitchFamily="34" charset="0"/>
                <a:cs typeface="Arial" panose="020B0604020202020204" pitchFamily="34" charset="0"/>
              </a:rPr>
              <a:t>hệ</a:t>
            </a:r>
            <a:r>
              <a:rPr lang="en-US" sz="900" b="1" u="sng" spc="30">
                <a:latin typeface="Arial" panose="020B0604020202020204" pitchFamily="34" charset="0"/>
                <a:cs typeface="Arial" panose="020B0604020202020204" pitchFamily="34" charset="0"/>
              </a:rPr>
              <a:t>:</a:t>
            </a:r>
          </a:p>
          <a:p>
            <a:r>
              <a:rPr lang="en-US" sz="900" spc="30">
                <a:latin typeface="Arial" panose="020B0604020202020204" pitchFamily="34" charset="0"/>
                <a:cs typeface="Arial" panose="020B0604020202020204" pitchFamily="34" charset="0"/>
              </a:rPr>
              <a:t>  - </a:t>
            </a:r>
            <a:r>
              <a:rPr lang="en-US" sz="900" spc="30" err="1">
                <a:latin typeface="Arial" panose="020B0604020202020204" pitchFamily="34" charset="0"/>
                <a:cs typeface="Arial" panose="020B0604020202020204" pitchFamily="34" charset="0"/>
              </a:rPr>
              <a:t>Để</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mua</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hàng</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quý</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khách</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có</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thể</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truy</a:t>
            </a:r>
            <a:r>
              <a:rPr lang="en-US" sz="900" spc="30">
                <a:latin typeface="Arial" panose="020B0604020202020204" pitchFamily="34" charset="0"/>
                <a:cs typeface="Arial" panose="020B0604020202020204" pitchFamily="34" charset="0"/>
              </a:rPr>
              <a:t> </a:t>
            </a:r>
            <a:r>
              <a:rPr lang="en-US" sz="900" spc="30" err="1">
                <a:latin typeface="Arial" panose="020B0604020202020204" pitchFamily="34" charset="0"/>
                <a:cs typeface="Arial" panose="020B0604020202020204" pitchFamily="34" charset="0"/>
              </a:rPr>
              <a:t>cập</a:t>
            </a:r>
            <a:r>
              <a:rPr lang="en-US" sz="900" spc="30">
                <a:latin typeface="Arial" panose="020B0604020202020204" pitchFamily="34" charset="0"/>
                <a:cs typeface="Arial" panose="020B0604020202020204" pitchFamily="34" charset="0"/>
              </a:rPr>
              <a:t> website: </a:t>
            </a:r>
            <a:r>
              <a:rPr lang="en-US" sz="900" u="sng" spc="30">
                <a:solidFill>
                  <a:srgbClr val="0070C0"/>
                </a:solidFill>
                <a:latin typeface="Arial" panose="020B0604020202020204" pitchFamily="34" charset="0"/>
                <a:cs typeface="Arial" panose="020B0604020202020204" pitchFamily="34" charset="0"/>
              </a:rPr>
              <a:t>https://chichi.vn/</a:t>
            </a:r>
            <a:r>
              <a:rPr lang="en-US" sz="900" spc="30">
                <a:solidFill>
                  <a:srgbClr val="0070C0"/>
                </a:solidFill>
                <a:latin typeface="Arial" panose="020B0604020202020204" pitchFamily="34" charset="0"/>
                <a:cs typeface="Arial" panose="020B0604020202020204" pitchFamily="34" charset="0"/>
              </a:rPr>
              <a:t>					</a:t>
            </a:r>
            <a:r>
              <a:rPr lang="en-US" sz="900" spc="30" smtClean="0">
                <a:solidFill>
                  <a:srgbClr val="0070C0"/>
                </a:solidFill>
                <a:latin typeface="Arial" panose="020B0604020202020204" pitchFamily="34" charset="0"/>
                <a:cs typeface="Arial" panose="020B0604020202020204" pitchFamily="34" charset="0"/>
              </a:rPr>
              <a:t>				   </a:t>
            </a:r>
            <a:r>
              <a:rPr lang="en-US" sz="900" spc="30">
                <a:solidFill>
                  <a:srgbClr val="0070C0"/>
                </a:solidFill>
                <a:latin typeface="Arial" panose="020B0604020202020204" pitchFamily="34" charset="0"/>
                <a:cs typeface="Arial" panose="020B0604020202020204" pitchFamily="34" charset="0"/>
              </a:rPr>
              <a:t>	</a:t>
            </a:r>
            <a:r>
              <a:rPr lang="en-US" sz="900" spc="30" smtClean="0">
                <a:solidFill>
                  <a:srgbClr val="0070C0"/>
                </a:solidFill>
                <a:latin typeface="Arial" panose="020B0604020202020204" pitchFamily="34" charset="0"/>
                <a:cs typeface="Arial" panose="020B0604020202020204" pitchFamily="34" charset="0"/>
              </a:rPr>
              <a:t>  </a:t>
            </a:r>
            <a:r>
              <a:rPr lang="en-US" sz="900" u="sng" spc="30" smtClean="0">
                <a:solidFill>
                  <a:srgbClr val="0070C0"/>
                </a:solidFill>
                <a:latin typeface="Arial" panose="020B0604020202020204" pitchFamily="34" charset="0"/>
                <a:cs typeface="Arial" panose="020B0604020202020204" pitchFamily="34" charset="0"/>
              </a:rPr>
              <a:t>https</a:t>
            </a:r>
            <a:r>
              <a:rPr lang="en-US" sz="900" u="sng" spc="30">
                <a:solidFill>
                  <a:srgbClr val="0070C0"/>
                </a:solidFill>
                <a:latin typeface="Arial" panose="020B0604020202020204" pitchFamily="34" charset="0"/>
                <a:cs typeface="Arial" panose="020B0604020202020204" pitchFamily="34" charset="0"/>
              </a:rPr>
              <a:t>://bulongdaichi.com/</a:t>
            </a:r>
            <a:endParaRPr lang="en-US" sz="900" u="sng">
              <a:solidFill>
                <a:srgbClr val="0070C0"/>
              </a:solidFill>
              <a:latin typeface="Arial" panose="020B0604020202020204" pitchFamily="34" charset="0"/>
              <a:cs typeface="Arial" panose="020B0604020202020204" pitchFamily="34" charset="0"/>
            </a:endParaRPr>
          </a:p>
          <a:p>
            <a:pPr>
              <a:spcBef>
                <a:spcPts val="100"/>
              </a:spcBef>
              <a:spcAft>
                <a:spcPts val="100"/>
              </a:spcAft>
            </a:pPr>
            <a:r>
              <a:rPr lang="en-US" sz="1050" b="1" u="sng" err="1">
                <a:latin typeface="Arial" panose="020B0604020202020204" pitchFamily="34" charset="0"/>
                <a:cs typeface="Arial" panose="020B0604020202020204" pitchFamily="34" charset="0"/>
              </a:rPr>
              <a:t>Sản</a:t>
            </a:r>
            <a:r>
              <a:rPr lang="en-US" sz="1050" b="1" u="sng">
                <a:latin typeface="Arial" panose="020B0604020202020204" pitchFamily="34" charset="0"/>
                <a:cs typeface="Arial" panose="020B0604020202020204" pitchFamily="34" charset="0"/>
              </a:rPr>
              <a:t> </a:t>
            </a:r>
            <a:r>
              <a:rPr lang="en-US" sz="1050" b="1" u="sng" err="1">
                <a:latin typeface="Arial" panose="020B0604020202020204" pitchFamily="34" charset="0"/>
                <a:cs typeface="Arial" panose="020B0604020202020204" pitchFamily="34" charset="0"/>
              </a:rPr>
              <a:t>phẩm</a:t>
            </a:r>
            <a:r>
              <a:rPr lang="en-US" sz="1050" b="1" u="sng">
                <a:latin typeface="Arial" panose="020B0604020202020204" pitchFamily="34" charset="0"/>
                <a:cs typeface="Arial" panose="020B0604020202020204" pitchFamily="34" charset="0"/>
              </a:rPr>
              <a:t> :</a:t>
            </a:r>
          </a:p>
          <a:p>
            <a:r>
              <a:rPr lang="en-US" sz="900" err="1">
                <a:latin typeface="Arial" panose="020B0604020202020204" pitchFamily="34" charset="0"/>
                <a:cs typeface="Arial" panose="020B0604020202020204" pitchFamily="34" charset="0"/>
              </a:rPr>
              <a:t>Chúng</a:t>
            </a:r>
            <a:r>
              <a:rPr lang="en-US" sz="900">
                <a:latin typeface="Arial" panose="020B0604020202020204" pitchFamily="34" charset="0"/>
                <a:cs typeface="Arial" panose="020B0604020202020204" pitchFamily="34" charset="0"/>
              </a:rPr>
              <a:t> </a:t>
            </a:r>
            <a:r>
              <a:rPr lang="en-US" sz="900" err="1">
                <a:latin typeface="Arial" panose="020B0604020202020204" pitchFamily="34" charset="0"/>
                <a:cs typeface="Arial" panose="020B0604020202020204" pitchFamily="34" charset="0"/>
              </a:rPr>
              <a:t>tôi</a:t>
            </a:r>
            <a:r>
              <a:rPr lang="en-US" sz="900">
                <a:latin typeface="Arial" panose="020B0604020202020204" pitchFamily="34" charset="0"/>
                <a:cs typeface="Arial" panose="020B0604020202020204" pitchFamily="34" charset="0"/>
              </a:rPr>
              <a:t> </a:t>
            </a:r>
            <a:r>
              <a:rPr lang="en-US" sz="900" err="1">
                <a:latin typeface="Arial" panose="020B0604020202020204" pitchFamily="34" charset="0"/>
                <a:cs typeface="Arial" panose="020B0604020202020204" pitchFamily="34" charset="0"/>
              </a:rPr>
              <a:t>kinh</a:t>
            </a:r>
            <a:r>
              <a:rPr lang="en-US" sz="900">
                <a:latin typeface="Arial" panose="020B0604020202020204" pitchFamily="34" charset="0"/>
                <a:cs typeface="Arial" panose="020B0604020202020204" pitchFamily="34" charset="0"/>
              </a:rPr>
              <a:t> </a:t>
            </a:r>
            <a:r>
              <a:rPr lang="en-US" sz="900" smtClean="0">
                <a:latin typeface="Arial" panose="020B0604020202020204" pitchFamily="34" charset="0"/>
                <a:cs typeface="Arial" panose="020B0604020202020204" pitchFamily="34" charset="0"/>
              </a:rPr>
              <a:t>doanh xuất nhập khẩu các </a:t>
            </a:r>
            <a:r>
              <a:rPr lang="en-US" sz="900" err="1">
                <a:latin typeface="Arial" panose="020B0604020202020204" pitchFamily="34" charset="0"/>
                <a:cs typeface="Arial" panose="020B0604020202020204" pitchFamily="34" charset="0"/>
              </a:rPr>
              <a:t>sản</a:t>
            </a:r>
            <a:r>
              <a:rPr lang="en-US" sz="900">
                <a:latin typeface="Arial" panose="020B0604020202020204" pitchFamily="34" charset="0"/>
                <a:cs typeface="Arial" panose="020B0604020202020204" pitchFamily="34" charset="0"/>
              </a:rPr>
              <a:t> </a:t>
            </a:r>
            <a:r>
              <a:rPr lang="en-US" sz="900" err="1">
                <a:latin typeface="Arial" panose="020B0604020202020204" pitchFamily="34" charset="0"/>
                <a:cs typeface="Arial" panose="020B0604020202020204" pitchFamily="34" charset="0"/>
              </a:rPr>
              <a:t>phẩm</a:t>
            </a:r>
            <a:r>
              <a:rPr lang="en-US" sz="900">
                <a:latin typeface="Arial" panose="020B0604020202020204" pitchFamily="34" charset="0"/>
                <a:cs typeface="Arial" panose="020B0604020202020204" pitchFamily="34" charset="0"/>
              </a:rPr>
              <a:t> </a:t>
            </a:r>
            <a:r>
              <a:rPr lang="en-US" sz="900" err="1">
                <a:latin typeface="Arial" panose="020B0604020202020204" pitchFamily="34" charset="0"/>
                <a:cs typeface="Arial" panose="020B0604020202020204" pitchFamily="34" charset="0"/>
              </a:rPr>
              <a:t>về</a:t>
            </a:r>
            <a:r>
              <a:rPr lang="en-US" sz="900">
                <a:latin typeface="Arial" panose="020B0604020202020204" pitchFamily="34" charset="0"/>
                <a:cs typeface="Arial" panose="020B0604020202020204" pitchFamily="34" charset="0"/>
              </a:rPr>
              <a:t> c</a:t>
            </a:r>
            <a:r>
              <a:rPr lang="vi-VN" sz="900">
                <a:cs typeface="Arial" panose="020B0604020202020204" pitchFamily="34" charset="0"/>
              </a:rPr>
              <a:t>ơ</a:t>
            </a:r>
            <a:r>
              <a:rPr lang="en-US" sz="900">
                <a:latin typeface="Arial" panose="020B0604020202020204" pitchFamily="34" charset="0"/>
                <a:cs typeface="Arial" panose="020B0604020202020204" pitchFamily="34" charset="0"/>
              </a:rPr>
              <a:t> </a:t>
            </a:r>
            <a:r>
              <a:rPr lang="en-US" sz="900" smtClean="0">
                <a:latin typeface="Arial" panose="020B0604020202020204" pitchFamily="34" charset="0"/>
                <a:cs typeface="Arial" panose="020B0604020202020204" pitchFamily="34" charset="0"/>
              </a:rPr>
              <a:t>khí :</a:t>
            </a:r>
            <a:endParaRPr lang="en-US" sz="900">
              <a:latin typeface="Arial" panose="020B0604020202020204" pitchFamily="34" charset="0"/>
              <a:cs typeface="Arial" panose="020B0604020202020204" pitchFamily="34" charset="0"/>
            </a:endParaRPr>
          </a:p>
          <a:p>
            <a:endParaRPr lang="en-US" sz="700" b="1">
              <a:solidFill>
                <a:schemeClr val="accent5">
                  <a:lumMod val="75000"/>
                </a:schemeClr>
              </a:solidFill>
              <a:latin typeface="Arial" panose="020B0604020202020204" pitchFamily="34" charset="0"/>
              <a:cs typeface="Arial" panose="020B0604020202020204" pitchFamily="34" charset="0"/>
            </a:endParaRPr>
          </a:p>
          <a:p>
            <a:pPr>
              <a:spcBef>
                <a:spcPts val="100"/>
              </a:spcBef>
              <a:spcAft>
                <a:spcPts val="300"/>
              </a:spcAft>
            </a:pPr>
            <a:r>
              <a:rPr lang="en-US" sz="900" b="1">
                <a:solidFill>
                  <a:schemeClr val="accent5">
                    <a:lumMod val="75000"/>
                  </a:schemeClr>
                </a:solidFill>
                <a:latin typeface="Arial" panose="020B0604020202020204" pitchFamily="34" charset="0"/>
                <a:cs typeface="Arial" panose="020B0604020202020204" pitchFamily="34" charset="0"/>
              </a:rPr>
              <a:t>I. </a:t>
            </a:r>
            <a:r>
              <a:rPr lang="en-US" sz="900" b="1" u="sng" err="1">
                <a:solidFill>
                  <a:schemeClr val="accent5">
                    <a:lumMod val="75000"/>
                  </a:schemeClr>
                </a:solidFill>
                <a:latin typeface="Arial" panose="020B0604020202020204" pitchFamily="34" charset="0"/>
                <a:cs typeface="Arial" panose="020B0604020202020204" pitchFamily="34" charset="0"/>
              </a:rPr>
              <a:t>BULONG</a:t>
            </a:r>
            <a:r>
              <a:rPr lang="en-US" sz="900" b="1" u="sng">
                <a:solidFill>
                  <a:schemeClr val="accent5">
                    <a:lumMod val="75000"/>
                  </a:schemeClr>
                </a:solidFill>
                <a:latin typeface="Arial" panose="020B0604020202020204" pitchFamily="34" charset="0"/>
                <a:cs typeface="Arial" panose="020B0604020202020204" pitchFamily="34" charset="0"/>
              </a:rPr>
              <a:t> - </a:t>
            </a:r>
            <a:r>
              <a:rPr lang="en-US" sz="900" b="1" u="sng" err="1">
                <a:solidFill>
                  <a:schemeClr val="accent5">
                    <a:lumMod val="75000"/>
                  </a:schemeClr>
                </a:solidFill>
                <a:latin typeface="Arial" panose="020B0604020202020204" pitchFamily="34" charset="0"/>
                <a:cs typeface="Arial" panose="020B0604020202020204" pitchFamily="34" charset="0"/>
              </a:rPr>
              <a:t>THANH</a:t>
            </a:r>
            <a:r>
              <a:rPr lang="en-US" sz="900" b="1" u="sng">
                <a:solidFill>
                  <a:schemeClr val="accent5">
                    <a:lumMod val="75000"/>
                  </a:schemeClr>
                </a:solidFill>
                <a:latin typeface="Arial" panose="020B0604020202020204" pitchFamily="34" charset="0"/>
                <a:cs typeface="Arial" panose="020B0604020202020204" pitchFamily="34" charset="0"/>
              </a:rPr>
              <a:t> REN - </a:t>
            </a:r>
            <a:r>
              <a:rPr lang="en-US" sz="900" b="1" u="sng" err="1">
                <a:solidFill>
                  <a:schemeClr val="accent5">
                    <a:lumMod val="75000"/>
                  </a:schemeClr>
                </a:solidFill>
                <a:latin typeface="Arial" panose="020B0604020202020204" pitchFamily="34" charset="0"/>
                <a:cs typeface="Arial" panose="020B0604020202020204" pitchFamily="34" charset="0"/>
              </a:rPr>
              <a:t>ĐAI</a:t>
            </a:r>
            <a:r>
              <a:rPr lang="en-US" sz="900" b="1" u="sng">
                <a:solidFill>
                  <a:schemeClr val="accent5">
                    <a:lumMod val="75000"/>
                  </a:schemeClr>
                </a:solidFill>
                <a:latin typeface="Arial" panose="020B0604020202020204" pitchFamily="34" charset="0"/>
                <a:cs typeface="Arial" panose="020B0604020202020204" pitchFamily="34" charset="0"/>
              </a:rPr>
              <a:t> </a:t>
            </a:r>
            <a:r>
              <a:rPr lang="en-US" sz="900" b="1" u="sng" err="1">
                <a:solidFill>
                  <a:schemeClr val="accent5">
                    <a:lumMod val="75000"/>
                  </a:schemeClr>
                </a:solidFill>
                <a:latin typeface="Arial" panose="020B0604020202020204" pitchFamily="34" charset="0"/>
                <a:cs typeface="Arial" panose="020B0604020202020204" pitchFamily="34" charset="0"/>
              </a:rPr>
              <a:t>ỐC</a:t>
            </a:r>
            <a:r>
              <a:rPr lang="en-US" sz="900" b="1" u="sng">
                <a:solidFill>
                  <a:schemeClr val="accent5">
                    <a:lumMod val="75000"/>
                  </a:schemeClr>
                </a:solidFill>
                <a:latin typeface="Arial" panose="020B0604020202020204" pitchFamily="34" charset="0"/>
                <a:cs typeface="Arial" panose="020B0604020202020204" pitchFamily="34" charset="0"/>
              </a:rPr>
              <a:t> - </a:t>
            </a:r>
            <a:r>
              <a:rPr lang="en-US" sz="900" b="1" u="sng" err="1">
                <a:solidFill>
                  <a:schemeClr val="accent5">
                    <a:lumMod val="75000"/>
                  </a:schemeClr>
                </a:solidFill>
                <a:latin typeface="Arial" panose="020B0604020202020204" pitchFamily="34" charset="0"/>
                <a:cs typeface="Arial" panose="020B0604020202020204" pitchFamily="34" charset="0"/>
              </a:rPr>
              <a:t>VÍT</a:t>
            </a:r>
            <a:endParaRPr lang="en-US" sz="900" b="1" u="sng">
              <a:solidFill>
                <a:schemeClr val="accent5">
                  <a:lumMod val="75000"/>
                </a:schemeClr>
              </a:solidFill>
              <a:latin typeface="Arial" panose="020B0604020202020204" pitchFamily="34" charset="0"/>
              <a:cs typeface="Arial" panose="020B0604020202020204" pitchFamily="34" charset="0"/>
            </a:endParaRPr>
          </a:p>
          <a:p>
            <a:r>
              <a:rPr lang="en-US" sz="900">
                <a:latin typeface="Arial" panose="020B0604020202020204" pitchFamily="34" charset="0"/>
                <a:cs typeface="Arial" panose="020B0604020202020204" pitchFamily="34" charset="0"/>
              </a:rPr>
              <a:t>+ </a:t>
            </a:r>
            <a:r>
              <a:rPr lang="en-US" sz="900" err="1">
                <a:latin typeface="Arial" panose="020B0604020202020204" pitchFamily="34" charset="0"/>
                <a:cs typeface="Arial" panose="020B0604020202020204" pitchFamily="34" charset="0"/>
              </a:rPr>
              <a:t>Bulong</a:t>
            </a:r>
            <a:r>
              <a:rPr lang="en-US" sz="900">
                <a:latin typeface="Arial" panose="020B0604020202020204" pitchFamily="34" charset="0"/>
                <a:cs typeface="Arial" panose="020B0604020202020204" pitchFamily="34" charset="0"/>
              </a:rPr>
              <a:t>, </a:t>
            </a:r>
            <a:r>
              <a:rPr lang="en-US" sz="900" err="1">
                <a:latin typeface="Arial" panose="020B0604020202020204" pitchFamily="34" charset="0"/>
                <a:cs typeface="Arial" panose="020B0604020202020204" pitchFamily="34" charset="0"/>
              </a:rPr>
              <a:t>ốc</a:t>
            </a:r>
            <a:r>
              <a:rPr lang="en-US" sz="900">
                <a:latin typeface="Arial" panose="020B0604020202020204" pitchFamily="34" charset="0"/>
                <a:cs typeface="Arial" panose="020B0604020202020204" pitchFamily="34" charset="0"/>
              </a:rPr>
              <a:t> </a:t>
            </a:r>
            <a:r>
              <a:rPr lang="en-US" sz="900" err="1">
                <a:latin typeface="Arial" panose="020B0604020202020204" pitchFamily="34" charset="0"/>
                <a:cs typeface="Arial" panose="020B0604020202020204" pitchFamily="34" charset="0"/>
              </a:rPr>
              <a:t>vít</a:t>
            </a:r>
            <a:r>
              <a:rPr lang="en-US" sz="900">
                <a:latin typeface="Arial" panose="020B0604020202020204" pitchFamily="34" charset="0"/>
                <a:cs typeface="Arial" panose="020B0604020202020204" pitchFamily="34" charset="0"/>
              </a:rPr>
              <a:t> </a:t>
            </a:r>
            <a:r>
              <a:rPr lang="en-US" sz="900" err="1">
                <a:latin typeface="Arial" panose="020B0604020202020204" pitchFamily="34" charset="0"/>
                <a:cs typeface="Arial" panose="020B0604020202020204" pitchFamily="34" charset="0"/>
              </a:rPr>
              <a:t>các</a:t>
            </a:r>
            <a:r>
              <a:rPr lang="en-US" sz="900">
                <a:latin typeface="Arial" panose="020B0604020202020204" pitchFamily="34" charset="0"/>
                <a:cs typeface="Arial" panose="020B0604020202020204" pitchFamily="34" charset="0"/>
              </a:rPr>
              <a:t> </a:t>
            </a:r>
            <a:r>
              <a:rPr lang="en-US" sz="900" err="1">
                <a:latin typeface="Arial" panose="020B0604020202020204" pitchFamily="34" charset="0"/>
                <a:cs typeface="Arial" panose="020B0604020202020204" pitchFamily="34" charset="0"/>
              </a:rPr>
              <a:t>loại</a:t>
            </a:r>
            <a:r>
              <a:rPr lang="en-US" sz="900">
                <a:latin typeface="Arial" panose="020B0604020202020204" pitchFamily="34" charset="0"/>
                <a:cs typeface="Arial" panose="020B0604020202020204" pitchFamily="34" charset="0"/>
              </a:rPr>
              <a:t> </a:t>
            </a:r>
            <a:r>
              <a:rPr lang="en-US" sz="900" err="1">
                <a:latin typeface="Arial" panose="020B0604020202020204" pitchFamily="34" charset="0"/>
                <a:cs typeface="Arial" panose="020B0604020202020204" pitchFamily="34" charset="0"/>
              </a:rPr>
              <a:t>Thép</a:t>
            </a:r>
            <a:r>
              <a:rPr lang="en-US" sz="900">
                <a:latin typeface="Arial" panose="020B0604020202020204" pitchFamily="34" charset="0"/>
                <a:cs typeface="Arial" panose="020B0604020202020204" pitchFamily="34" charset="0"/>
              </a:rPr>
              <a:t> </a:t>
            </a:r>
            <a:r>
              <a:rPr lang="en-US" sz="900" err="1">
                <a:latin typeface="Arial" panose="020B0604020202020204" pitchFamily="34" charset="0"/>
                <a:cs typeface="Arial" panose="020B0604020202020204" pitchFamily="34" charset="0"/>
              </a:rPr>
              <a:t>đen</a:t>
            </a:r>
            <a:r>
              <a:rPr lang="en-US" sz="900">
                <a:latin typeface="Arial" panose="020B0604020202020204" pitchFamily="34" charset="0"/>
                <a:cs typeface="Arial" panose="020B0604020202020204" pitchFamily="34" charset="0"/>
              </a:rPr>
              <a:t>, </a:t>
            </a:r>
            <a:r>
              <a:rPr lang="en-US" sz="900" err="1">
                <a:latin typeface="Arial" panose="020B0604020202020204" pitchFamily="34" charset="0"/>
                <a:cs typeface="Arial" panose="020B0604020202020204" pitchFamily="34" charset="0"/>
              </a:rPr>
              <a:t>thép</a:t>
            </a:r>
            <a:r>
              <a:rPr lang="en-US" sz="900">
                <a:latin typeface="Arial" panose="020B0604020202020204" pitchFamily="34" charset="0"/>
                <a:cs typeface="Arial" panose="020B0604020202020204" pitchFamily="34" charset="0"/>
              </a:rPr>
              <a:t> </a:t>
            </a:r>
            <a:r>
              <a:rPr lang="en-US" sz="900" err="1">
                <a:latin typeface="Arial" panose="020B0604020202020204" pitchFamily="34" charset="0"/>
                <a:cs typeface="Arial" panose="020B0604020202020204" pitchFamily="34" charset="0"/>
              </a:rPr>
              <a:t>mạ</a:t>
            </a:r>
            <a:r>
              <a:rPr lang="en-US" sz="900">
                <a:latin typeface="Arial" panose="020B0604020202020204" pitchFamily="34" charset="0"/>
                <a:cs typeface="Arial" panose="020B0604020202020204" pitchFamily="34" charset="0"/>
              </a:rPr>
              <a:t>, </a:t>
            </a:r>
            <a:r>
              <a:rPr lang="en-US" sz="900" err="1">
                <a:latin typeface="Arial" panose="020B0604020202020204" pitchFamily="34" charset="0"/>
                <a:cs typeface="Arial" panose="020B0604020202020204" pitchFamily="34" charset="0"/>
              </a:rPr>
              <a:t>Inox</a:t>
            </a:r>
            <a:r>
              <a:rPr lang="en-US" sz="900">
                <a:latin typeface="Arial" panose="020B0604020202020204" pitchFamily="34" charset="0"/>
                <a:cs typeface="Arial" panose="020B0604020202020204" pitchFamily="34" charset="0"/>
              </a:rPr>
              <a:t> 201, 304, 316</a:t>
            </a:r>
          </a:p>
          <a:p>
            <a:r>
              <a:rPr lang="en-US" sz="900">
                <a:latin typeface="Arial" panose="020B0604020202020204" pitchFamily="34" charset="0"/>
                <a:cs typeface="Arial" panose="020B0604020202020204" pitchFamily="34" charset="0"/>
              </a:rPr>
              <a:t>+ </a:t>
            </a:r>
            <a:r>
              <a:rPr lang="vi-VN" sz="900">
                <a:latin typeface="Arial" panose="020B0604020202020204" pitchFamily="34" charset="0"/>
                <a:cs typeface="Arial" panose="020B0604020202020204" pitchFamily="34" charset="0"/>
              </a:rPr>
              <a:t>Bu</a:t>
            </a:r>
            <a:r>
              <a:rPr lang="en-US" sz="900">
                <a:latin typeface="Arial" panose="020B0604020202020204" pitchFamily="34" charset="0"/>
                <a:cs typeface="Arial" panose="020B0604020202020204" pitchFamily="34" charset="0"/>
              </a:rPr>
              <a:t>lo</a:t>
            </a:r>
            <a:r>
              <a:rPr lang="vi-VN" sz="900">
                <a:latin typeface="Arial" panose="020B0604020202020204" pitchFamily="34" charset="0"/>
                <a:cs typeface="Arial" panose="020B0604020202020204" pitchFamily="34" charset="0"/>
              </a:rPr>
              <a:t>ng cường độ cao: 4.8/ 5.6/ 6.8/ 8.8/ 10.9/ 12.9</a:t>
            </a:r>
            <a:endParaRPr lang="en-US" sz="900">
              <a:latin typeface="Arial" panose="020B0604020202020204" pitchFamily="34" charset="0"/>
              <a:cs typeface="Arial" panose="020B0604020202020204" pitchFamily="34" charset="0"/>
            </a:endParaRPr>
          </a:p>
          <a:p>
            <a:r>
              <a:rPr lang="en-US" sz="900">
                <a:latin typeface="Arial" panose="020B0604020202020204" pitchFamily="34" charset="0"/>
                <a:cs typeface="Arial" panose="020B0604020202020204" pitchFamily="34" charset="0"/>
              </a:rPr>
              <a:t>+ </a:t>
            </a:r>
            <a:r>
              <a:rPr lang="en-US" sz="900" err="1">
                <a:latin typeface="Arial" panose="020B0604020202020204" pitchFamily="34" charset="0"/>
                <a:cs typeface="Arial" panose="020B0604020202020204" pitchFamily="34" charset="0"/>
              </a:rPr>
              <a:t>Bulong</a:t>
            </a:r>
            <a:r>
              <a:rPr lang="en-US" sz="900">
                <a:latin typeface="Arial" panose="020B0604020202020204" pitchFamily="34" charset="0"/>
                <a:cs typeface="Arial" panose="020B0604020202020204" pitchFamily="34" charset="0"/>
              </a:rPr>
              <a:t> </a:t>
            </a:r>
            <a:r>
              <a:rPr lang="en-US" sz="900" err="1">
                <a:latin typeface="Arial" panose="020B0604020202020204" pitchFamily="34" charset="0"/>
                <a:cs typeface="Arial" panose="020B0604020202020204" pitchFamily="34" charset="0"/>
              </a:rPr>
              <a:t>phục</a:t>
            </a:r>
            <a:r>
              <a:rPr lang="en-US" sz="900">
                <a:latin typeface="Arial" panose="020B0604020202020204" pitchFamily="34" charset="0"/>
                <a:cs typeface="Arial" panose="020B0604020202020204" pitchFamily="34" charset="0"/>
              </a:rPr>
              <a:t> </a:t>
            </a:r>
            <a:r>
              <a:rPr lang="en-US" sz="900" err="1">
                <a:latin typeface="Arial" panose="020B0604020202020204" pitchFamily="34" charset="0"/>
                <a:cs typeface="Arial" panose="020B0604020202020204" pitchFamily="34" charset="0"/>
              </a:rPr>
              <a:t>vụ</a:t>
            </a:r>
            <a:r>
              <a:rPr lang="en-US" sz="900">
                <a:latin typeface="Arial" panose="020B0604020202020204" pitchFamily="34" charset="0"/>
                <a:cs typeface="Arial" panose="020B0604020202020204" pitchFamily="34" charset="0"/>
              </a:rPr>
              <a:t> </a:t>
            </a:r>
            <a:r>
              <a:rPr lang="en-US" sz="900" err="1">
                <a:latin typeface="Arial" panose="020B0604020202020204" pitchFamily="34" charset="0"/>
                <a:cs typeface="Arial" panose="020B0604020202020204" pitchFamily="34" charset="0"/>
              </a:rPr>
              <a:t>cho</a:t>
            </a:r>
            <a:r>
              <a:rPr lang="en-US" sz="900">
                <a:latin typeface="Arial" panose="020B0604020202020204" pitchFamily="34" charset="0"/>
                <a:cs typeface="Arial" panose="020B0604020202020204" pitchFamily="34" charset="0"/>
              </a:rPr>
              <a:t> </a:t>
            </a:r>
            <a:r>
              <a:rPr lang="en-US" sz="900" err="1">
                <a:latin typeface="Arial" panose="020B0604020202020204" pitchFamily="34" charset="0"/>
                <a:cs typeface="Arial" panose="020B0604020202020204" pitchFamily="34" charset="0"/>
              </a:rPr>
              <a:t>các</a:t>
            </a:r>
            <a:r>
              <a:rPr lang="en-US" sz="900">
                <a:latin typeface="Arial" panose="020B0604020202020204" pitchFamily="34" charset="0"/>
                <a:cs typeface="Arial" panose="020B0604020202020204" pitchFamily="34" charset="0"/>
              </a:rPr>
              <a:t> </a:t>
            </a:r>
            <a:r>
              <a:rPr lang="en-US" sz="900" err="1">
                <a:latin typeface="Arial" panose="020B0604020202020204" pitchFamily="34" charset="0"/>
                <a:cs typeface="Arial" panose="020B0604020202020204" pitchFamily="34" charset="0"/>
              </a:rPr>
              <a:t>ngành</a:t>
            </a:r>
            <a:r>
              <a:rPr lang="en-US" sz="900">
                <a:latin typeface="Arial" panose="020B0604020202020204" pitchFamily="34" charset="0"/>
                <a:cs typeface="Arial" panose="020B0604020202020204" pitchFamily="34" charset="0"/>
              </a:rPr>
              <a:t> </a:t>
            </a:r>
            <a:r>
              <a:rPr lang="en-US" sz="900" err="1">
                <a:latin typeface="Arial" panose="020B0604020202020204" pitchFamily="34" charset="0"/>
                <a:cs typeface="Arial" panose="020B0604020202020204" pitchFamily="34" charset="0"/>
              </a:rPr>
              <a:t>nh</a:t>
            </a:r>
            <a:r>
              <a:rPr lang="vi-VN" sz="900">
                <a:latin typeface="Arial" panose="020B0604020202020204" pitchFamily="34" charset="0"/>
                <a:cs typeface="Arial" panose="020B0604020202020204" pitchFamily="34" charset="0"/>
              </a:rPr>
              <a:t>ư</a:t>
            </a:r>
            <a:r>
              <a:rPr lang="en-US" sz="900">
                <a:latin typeface="Arial" panose="020B0604020202020204" pitchFamily="34" charset="0"/>
                <a:cs typeface="Arial" panose="020B0604020202020204" pitchFamily="34" charset="0"/>
              </a:rPr>
              <a:t>: </a:t>
            </a:r>
            <a:r>
              <a:rPr lang="en-US" sz="900" err="1">
                <a:latin typeface="Arial" panose="020B0604020202020204" pitchFamily="34" charset="0"/>
                <a:cs typeface="Arial" panose="020B0604020202020204" pitchFamily="34" charset="0"/>
              </a:rPr>
              <a:t>Giao</a:t>
            </a:r>
            <a:r>
              <a:rPr lang="en-US" sz="900">
                <a:latin typeface="Arial" panose="020B0604020202020204" pitchFamily="34" charset="0"/>
                <a:cs typeface="Arial" panose="020B0604020202020204" pitchFamily="34" charset="0"/>
              </a:rPr>
              <a:t> </a:t>
            </a:r>
            <a:r>
              <a:rPr lang="en-US" sz="900" err="1">
                <a:latin typeface="Arial" panose="020B0604020202020204" pitchFamily="34" charset="0"/>
                <a:cs typeface="Arial" panose="020B0604020202020204" pitchFamily="34" charset="0"/>
              </a:rPr>
              <a:t>thông</a:t>
            </a:r>
            <a:r>
              <a:rPr lang="en-US" sz="900">
                <a:latin typeface="Arial" panose="020B0604020202020204" pitchFamily="34" charset="0"/>
                <a:cs typeface="Arial" panose="020B0604020202020204" pitchFamily="34" charset="0"/>
              </a:rPr>
              <a:t>, </a:t>
            </a:r>
            <a:r>
              <a:rPr lang="en-US" sz="900" err="1">
                <a:latin typeface="Arial" panose="020B0604020202020204" pitchFamily="34" charset="0"/>
                <a:cs typeface="Arial" panose="020B0604020202020204" pitchFamily="34" charset="0"/>
              </a:rPr>
              <a:t>viễn</a:t>
            </a:r>
            <a:r>
              <a:rPr lang="en-US" sz="900">
                <a:latin typeface="Arial" panose="020B0604020202020204" pitchFamily="34" charset="0"/>
                <a:cs typeface="Arial" panose="020B0604020202020204" pitchFamily="34" charset="0"/>
              </a:rPr>
              <a:t> </a:t>
            </a:r>
            <a:r>
              <a:rPr lang="en-US" sz="900" err="1">
                <a:latin typeface="Arial" panose="020B0604020202020204" pitchFamily="34" charset="0"/>
                <a:cs typeface="Arial" panose="020B0604020202020204" pitchFamily="34" charset="0"/>
              </a:rPr>
              <a:t>thông</a:t>
            </a:r>
            <a:r>
              <a:rPr lang="en-US" sz="900">
                <a:latin typeface="Arial" panose="020B0604020202020204" pitchFamily="34" charset="0"/>
                <a:cs typeface="Arial" panose="020B0604020202020204" pitchFamily="34" charset="0"/>
              </a:rPr>
              <a:t>, </a:t>
            </a:r>
            <a:r>
              <a:rPr lang="en-US" sz="900" err="1">
                <a:latin typeface="Arial" panose="020B0604020202020204" pitchFamily="34" charset="0"/>
                <a:cs typeface="Arial" panose="020B0604020202020204" pitchFamily="34" charset="0"/>
              </a:rPr>
              <a:t>điện</a:t>
            </a:r>
            <a:r>
              <a:rPr lang="en-US" sz="900">
                <a:latin typeface="Arial" panose="020B0604020202020204" pitchFamily="34" charset="0"/>
                <a:cs typeface="Arial" panose="020B0604020202020204" pitchFamily="34" charset="0"/>
              </a:rPr>
              <a:t> </a:t>
            </a:r>
            <a:r>
              <a:rPr lang="en-US" sz="900" err="1">
                <a:latin typeface="Arial" panose="020B0604020202020204" pitchFamily="34" charset="0"/>
                <a:cs typeface="Arial" panose="020B0604020202020204" pitchFamily="34" charset="0"/>
              </a:rPr>
              <a:t>lực</a:t>
            </a:r>
            <a:r>
              <a:rPr lang="en-US" sz="900">
                <a:latin typeface="Arial" panose="020B0604020202020204" pitchFamily="34" charset="0"/>
                <a:cs typeface="Arial" panose="020B0604020202020204" pitchFamily="34" charset="0"/>
              </a:rPr>
              <a:t> </a:t>
            </a:r>
            <a:r>
              <a:rPr lang="en-US" sz="900" err="1">
                <a:latin typeface="Arial" panose="020B0604020202020204" pitchFamily="34" charset="0"/>
                <a:cs typeface="Arial" panose="020B0604020202020204" pitchFamily="34" charset="0"/>
              </a:rPr>
              <a:t>cơ</a:t>
            </a:r>
            <a:r>
              <a:rPr lang="en-US" sz="900">
                <a:latin typeface="Arial" panose="020B0604020202020204" pitchFamily="34" charset="0"/>
                <a:cs typeface="Arial" panose="020B0604020202020204" pitchFamily="34" charset="0"/>
              </a:rPr>
              <a:t> </a:t>
            </a:r>
            <a:r>
              <a:rPr lang="en-US" sz="900" err="1">
                <a:latin typeface="Arial" panose="020B0604020202020204" pitchFamily="34" charset="0"/>
                <a:cs typeface="Arial" panose="020B0604020202020204" pitchFamily="34" charset="0"/>
              </a:rPr>
              <a:t>khí</a:t>
            </a:r>
            <a:r>
              <a:rPr lang="en-US" sz="900">
                <a:latin typeface="Arial" panose="020B0604020202020204" pitchFamily="34" charset="0"/>
                <a:cs typeface="Arial" panose="020B0604020202020204" pitchFamily="34" charset="0"/>
              </a:rPr>
              <a:t>, </a:t>
            </a:r>
            <a:r>
              <a:rPr lang="en-US" sz="900" err="1">
                <a:latin typeface="Arial" panose="020B0604020202020204" pitchFamily="34" charset="0"/>
                <a:cs typeface="Arial" panose="020B0604020202020204" pitchFamily="34" charset="0"/>
              </a:rPr>
              <a:t>đóng</a:t>
            </a:r>
            <a:r>
              <a:rPr lang="en-US" sz="900">
                <a:latin typeface="Arial" panose="020B0604020202020204" pitchFamily="34" charset="0"/>
                <a:cs typeface="Arial" panose="020B0604020202020204" pitchFamily="34" charset="0"/>
              </a:rPr>
              <a:t> </a:t>
            </a:r>
            <a:r>
              <a:rPr lang="en-US" sz="900" err="1">
                <a:latin typeface="Arial" panose="020B0604020202020204" pitchFamily="34" charset="0"/>
                <a:cs typeface="Arial" panose="020B0604020202020204" pitchFamily="34" charset="0"/>
              </a:rPr>
              <a:t>tàu</a:t>
            </a:r>
            <a:r>
              <a:rPr lang="en-US" sz="900">
                <a:latin typeface="Arial" panose="020B0604020202020204" pitchFamily="34" charset="0"/>
                <a:cs typeface="Arial" panose="020B0604020202020204" pitchFamily="34" charset="0"/>
              </a:rPr>
              <a:t>, </a:t>
            </a:r>
            <a:r>
              <a:rPr lang="en-US" sz="900" err="1">
                <a:latin typeface="Arial" panose="020B0604020202020204" pitchFamily="34" charset="0"/>
                <a:cs typeface="Arial" panose="020B0604020202020204" pitchFamily="34" charset="0"/>
              </a:rPr>
              <a:t>kết</a:t>
            </a:r>
            <a:r>
              <a:rPr lang="en-US" sz="900">
                <a:latin typeface="Arial" panose="020B0604020202020204" pitchFamily="34" charset="0"/>
                <a:cs typeface="Arial" panose="020B0604020202020204" pitchFamily="34" charset="0"/>
              </a:rPr>
              <a:t> </a:t>
            </a:r>
            <a:r>
              <a:rPr lang="en-US" sz="900" err="1">
                <a:latin typeface="Arial" panose="020B0604020202020204" pitchFamily="34" charset="0"/>
                <a:cs typeface="Arial" panose="020B0604020202020204" pitchFamily="34" charset="0"/>
              </a:rPr>
              <a:t>cấu</a:t>
            </a:r>
            <a:r>
              <a:rPr lang="en-US" sz="900">
                <a:latin typeface="Arial" panose="020B0604020202020204" pitchFamily="34" charset="0"/>
                <a:cs typeface="Arial" panose="020B0604020202020204" pitchFamily="34" charset="0"/>
              </a:rPr>
              <a:t> </a:t>
            </a:r>
            <a:r>
              <a:rPr lang="en-US" sz="900" err="1">
                <a:latin typeface="Arial" panose="020B0604020202020204" pitchFamily="34" charset="0"/>
                <a:cs typeface="Arial" panose="020B0604020202020204" pitchFamily="34" charset="0"/>
              </a:rPr>
              <a:t>thép</a:t>
            </a:r>
            <a:r>
              <a:rPr lang="en-US" sz="900">
                <a:latin typeface="Arial" panose="020B0604020202020204" pitchFamily="34" charset="0"/>
                <a:cs typeface="Arial" panose="020B0604020202020204" pitchFamily="34" charset="0"/>
              </a:rPr>
              <a:t>…</a:t>
            </a:r>
          </a:p>
          <a:p>
            <a:r>
              <a:rPr lang="en-US" sz="900" i="1" err="1">
                <a:latin typeface="Arial" panose="020B0604020202020204" pitchFamily="34" charset="0"/>
                <a:cs typeface="Arial" panose="020B0604020202020204" pitchFamily="34" charset="0"/>
              </a:rPr>
              <a:t>Các</a:t>
            </a:r>
            <a:r>
              <a:rPr lang="en-US" sz="900" i="1">
                <a:latin typeface="Arial" panose="020B0604020202020204" pitchFamily="34" charset="0"/>
                <a:cs typeface="Arial" panose="020B0604020202020204" pitchFamily="34" charset="0"/>
              </a:rPr>
              <a:t> </a:t>
            </a:r>
            <a:r>
              <a:rPr lang="en-US" sz="900" i="1" err="1">
                <a:latin typeface="Arial" panose="020B0604020202020204" pitchFamily="34" charset="0"/>
                <a:cs typeface="Arial" panose="020B0604020202020204" pitchFamily="34" charset="0"/>
              </a:rPr>
              <a:t>sản</a:t>
            </a:r>
            <a:r>
              <a:rPr lang="en-US" sz="900" i="1">
                <a:latin typeface="Arial" panose="020B0604020202020204" pitchFamily="34" charset="0"/>
                <a:cs typeface="Arial" panose="020B0604020202020204" pitchFamily="34" charset="0"/>
              </a:rPr>
              <a:t> </a:t>
            </a:r>
            <a:r>
              <a:rPr lang="en-US" sz="900" i="1" err="1">
                <a:latin typeface="Arial" panose="020B0604020202020204" pitchFamily="34" charset="0"/>
                <a:cs typeface="Arial" panose="020B0604020202020204" pitchFamily="34" charset="0"/>
              </a:rPr>
              <a:t>phẩm</a:t>
            </a:r>
            <a:r>
              <a:rPr lang="en-US" sz="900" i="1">
                <a:latin typeface="Arial" panose="020B0604020202020204" pitchFamily="34" charset="0"/>
                <a:cs typeface="Arial" panose="020B0604020202020204" pitchFamily="34" charset="0"/>
              </a:rPr>
              <a:t> </a:t>
            </a:r>
            <a:r>
              <a:rPr lang="en-US" sz="900" i="1" err="1">
                <a:latin typeface="Arial" panose="020B0604020202020204" pitchFamily="34" charset="0"/>
                <a:cs typeface="Arial" panose="020B0604020202020204" pitchFamily="34" charset="0"/>
              </a:rPr>
              <a:t>bulong</a:t>
            </a:r>
            <a:r>
              <a:rPr lang="en-US" sz="900" i="1">
                <a:latin typeface="Arial" panose="020B0604020202020204" pitchFamily="34" charset="0"/>
                <a:cs typeface="Arial" panose="020B0604020202020204" pitchFamily="34" charset="0"/>
              </a:rPr>
              <a:t>, </a:t>
            </a:r>
            <a:r>
              <a:rPr lang="en-US" sz="900" i="1" err="1">
                <a:latin typeface="Arial" panose="020B0604020202020204" pitchFamily="34" charset="0"/>
                <a:cs typeface="Arial" panose="020B0604020202020204" pitchFamily="34" charset="0"/>
              </a:rPr>
              <a:t>ốc</a:t>
            </a:r>
            <a:r>
              <a:rPr lang="en-US" sz="900" i="1">
                <a:latin typeface="Arial" panose="020B0604020202020204" pitchFamily="34" charset="0"/>
                <a:cs typeface="Arial" panose="020B0604020202020204" pitchFamily="34" charset="0"/>
              </a:rPr>
              <a:t> </a:t>
            </a:r>
            <a:r>
              <a:rPr lang="en-US" sz="900" i="1" err="1">
                <a:latin typeface="Arial" panose="020B0604020202020204" pitchFamily="34" charset="0"/>
                <a:cs typeface="Arial" panose="020B0604020202020204" pitchFamily="34" charset="0"/>
              </a:rPr>
              <a:t>vít</a:t>
            </a:r>
            <a:r>
              <a:rPr lang="en-US" sz="900" i="1">
                <a:latin typeface="Arial" panose="020B0604020202020204" pitchFamily="34" charset="0"/>
                <a:cs typeface="Arial" panose="020B0604020202020204" pitchFamily="34" charset="0"/>
              </a:rPr>
              <a:t> đ</a:t>
            </a:r>
            <a:r>
              <a:rPr lang="vi-VN" sz="900" i="1">
                <a:latin typeface="Arial" panose="020B0604020202020204" pitchFamily="34" charset="0"/>
                <a:cs typeface="Arial" panose="020B0604020202020204" pitchFamily="34" charset="0"/>
              </a:rPr>
              <a:t>ư</a:t>
            </a:r>
            <a:r>
              <a:rPr lang="en-US" sz="900" i="1" err="1">
                <a:latin typeface="Arial" panose="020B0604020202020204" pitchFamily="34" charset="0"/>
                <a:cs typeface="Arial" panose="020B0604020202020204" pitchFamily="34" charset="0"/>
              </a:rPr>
              <a:t>ợc</a:t>
            </a:r>
            <a:r>
              <a:rPr lang="en-US" sz="900" i="1">
                <a:latin typeface="Arial" panose="020B0604020202020204" pitchFamily="34" charset="0"/>
                <a:cs typeface="Arial" panose="020B0604020202020204" pitchFamily="34" charset="0"/>
              </a:rPr>
              <a:t> </a:t>
            </a:r>
            <a:r>
              <a:rPr lang="en-US" sz="900" i="1" err="1">
                <a:latin typeface="Arial" panose="020B0604020202020204" pitchFamily="34" charset="0"/>
                <a:cs typeface="Arial" panose="020B0604020202020204" pitchFamily="34" charset="0"/>
              </a:rPr>
              <a:t>nhập</a:t>
            </a:r>
            <a:r>
              <a:rPr lang="en-US" sz="900" i="1">
                <a:latin typeface="Arial" panose="020B0604020202020204" pitchFamily="34" charset="0"/>
                <a:cs typeface="Arial" panose="020B0604020202020204" pitchFamily="34" charset="0"/>
              </a:rPr>
              <a:t> </a:t>
            </a:r>
            <a:r>
              <a:rPr lang="en-US" sz="900" i="1" err="1">
                <a:latin typeface="Arial" panose="020B0604020202020204" pitchFamily="34" charset="0"/>
                <a:cs typeface="Arial" panose="020B0604020202020204" pitchFamily="34" charset="0"/>
              </a:rPr>
              <a:t>khẩu</a:t>
            </a:r>
            <a:r>
              <a:rPr lang="en-US" sz="900" i="1">
                <a:latin typeface="Arial" panose="020B0604020202020204" pitchFamily="34" charset="0"/>
                <a:cs typeface="Arial" panose="020B0604020202020204" pitchFamily="34" charset="0"/>
              </a:rPr>
              <a:t> </a:t>
            </a:r>
            <a:r>
              <a:rPr lang="en-US" sz="900" i="1" err="1">
                <a:latin typeface="Arial" panose="020B0604020202020204" pitchFamily="34" charset="0"/>
                <a:cs typeface="Arial" panose="020B0604020202020204" pitchFamily="34" charset="0"/>
              </a:rPr>
              <a:t>theo</a:t>
            </a:r>
            <a:r>
              <a:rPr lang="en-US" sz="900" i="1">
                <a:latin typeface="Arial" panose="020B0604020202020204" pitchFamily="34" charset="0"/>
                <a:cs typeface="Arial" panose="020B0604020202020204" pitchFamily="34" charset="0"/>
              </a:rPr>
              <a:t> </a:t>
            </a:r>
            <a:r>
              <a:rPr lang="en-US" sz="900" i="1" err="1">
                <a:latin typeface="Arial" panose="020B0604020202020204" pitchFamily="34" charset="0"/>
                <a:cs typeface="Arial" panose="020B0604020202020204" pitchFamily="34" charset="0"/>
              </a:rPr>
              <a:t>tiêu</a:t>
            </a:r>
            <a:r>
              <a:rPr lang="en-US" sz="900" i="1">
                <a:latin typeface="Arial" panose="020B0604020202020204" pitchFamily="34" charset="0"/>
                <a:cs typeface="Arial" panose="020B0604020202020204" pitchFamily="34" charset="0"/>
              </a:rPr>
              <a:t> </a:t>
            </a:r>
            <a:r>
              <a:rPr lang="en-US" sz="900" i="1" err="1">
                <a:latin typeface="Arial" panose="020B0604020202020204" pitchFamily="34" charset="0"/>
                <a:cs typeface="Arial" panose="020B0604020202020204" pitchFamily="34" charset="0"/>
              </a:rPr>
              <a:t>chuẩn</a:t>
            </a:r>
            <a:r>
              <a:rPr lang="en-US" sz="900" i="1">
                <a:latin typeface="Arial" panose="020B0604020202020204" pitchFamily="34" charset="0"/>
                <a:cs typeface="Arial" panose="020B0604020202020204" pitchFamily="34" charset="0"/>
              </a:rPr>
              <a:t> ISO, ASTM, ANSI, </a:t>
            </a:r>
            <a:r>
              <a:rPr lang="en-US" sz="900" i="1" err="1">
                <a:latin typeface="Arial" panose="020B0604020202020204" pitchFamily="34" charset="0"/>
                <a:cs typeface="Arial" panose="020B0604020202020204" pitchFamily="34" charset="0"/>
              </a:rPr>
              <a:t>JIS</a:t>
            </a:r>
            <a:r>
              <a:rPr lang="en-US" sz="900" i="1">
                <a:latin typeface="Arial" panose="020B0604020202020204" pitchFamily="34" charset="0"/>
                <a:cs typeface="Arial" panose="020B0604020202020204" pitchFamily="34" charset="0"/>
              </a:rPr>
              <a:t>, DIN, GB, </a:t>
            </a:r>
            <a:r>
              <a:rPr lang="en-US" sz="900" i="1" err="1">
                <a:latin typeface="Arial" panose="020B0604020202020204" pitchFamily="34" charset="0"/>
                <a:cs typeface="Arial" panose="020B0604020202020204" pitchFamily="34" charset="0"/>
              </a:rPr>
              <a:t>GOST</a:t>
            </a:r>
            <a:r>
              <a:rPr lang="en-US" sz="900" i="1">
                <a:latin typeface="Arial" panose="020B0604020202020204" pitchFamily="34" charset="0"/>
                <a:cs typeface="Arial" panose="020B0604020202020204" pitchFamily="34" charset="0"/>
              </a:rPr>
              <a:t>, </a:t>
            </a:r>
            <a:r>
              <a:rPr lang="en-US" sz="900" i="1" err="1">
                <a:latin typeface="Arial" panose="020B0604020202020204" pitchFamily="34" charset="0"/>
                <a:cs typeface="Arial" panose="020B0604020202020204" pitchFamily="34" charset="0"/>
              </a:rPr>
              <a:t>TCVN</a:t>
            </a:r>
            <a:r>
              <a:rPr lang="en-US" sz="900" i="1">
                <a:latin typeface="Arial" panose="020B0604020202020204" pitchFamily="34" charset="0"/>
                <a:cs typeface="Arial" panose="020B0604020202020204" pitchFamily="34" charset="0"/>
              </a:rPr>
              <a:t>. </a:t>
            </a:r>
            <a:r>
              <a:rPr lang="en-US" sz="900" i="1" err="1">
                <a:latin typeface="Arial" panose="020B0604020202020204" pitchFamily="34" charset="0"/>
                <a:cs typeface="Arial" panose="020B0604020202020204" pitchFamily="34" charset="0"/>
              </a:rPr>
              <a:t>Sản</a:t>
            </a:r>
            <a:r>
              <a:rPr lang="en-US" sz="900" i="1">
                <a:latin typeface="Arial" panose="020B0604020202020204" pitchFamily="34" charset="0"/>
                <a:cs typeface="Arial" panose="020B0604020202020204" pitchFamily="34" charset="0"/>
              </a:rPr>
              <a:t> </a:t>
            </a:r>
            <a:r>
              <a:rPr lang="en-US" sz="900" i="1" err="1">
                <a:latin typeface="Arial" panose="020B0604020202020204" pitchFamily="34" charset="0"/>
                <a:cs typeface="Arial" panose="020B0604020202020204" pitchFamily="34" charset="0"/>
              </a:rPr>
              <a:t>phẩm</a:t>
            </a:r>
            <a:r>
              <a:rPr lang="en-US" sz="900" i="1">
                <a:latin typeface="Arial" panose="020B0604020202020204" pitchFamily="34" charset="0"/>
                <a:cs typeface="Arial" panose="020B0604020202020204" pitchFamily="34" charset="0"/>
              </a:rPr>
              <a:t> đ</a:t>
            </a:r>
            <a:r>
              <a:rPr lang="vi-VN" sz="900" i="1">
                <a:latin typeface="Arial" panose="020B0604020202020204" pitchFamily="34" charset="0"/>
                <a:cs typeface="Arial" panose="020B0604020202020204" pitchFamily="34" charset="0"/>
              </a:rPr>
              <a:t>ư</a:t>
            </a:r>
            <a:r>
              <a:rPr lang="en-US" sz="900" i="1" err="1">
                <a:latin typeface="Arial" panose="020B0604020202020204" pitchFamily="34" charset="0"/>
                <a:cs typeface="Arial" panose="020B0604020202020204" pitchFamily="34" charset="0"/>
              </a:rPr>
              <a:t>ợc</a:t>
            </a:r>
            <a:r>
              <a:rPr lang="en-US" sz="900" i="1">
                <a:latin typeface="Arial" panose="020B0604020202020204" pitchFamily="34" charset="0"/>
                <a:cs typeface="Arial" panose="020B0604020202020204" pitchFamily="34" charset="0"/>
              </a:rPr>
              <a:t> </a:t>
            </a:r>
            <a:r>
              <a:rPr lang="en-US" sz="900" i="1" err="1">
                <a:latin typeface="Arial" panose="020B0604020202020204" pitchFamily="34" charset="0"/>
                <a:cs typeface="Arial" panose="020B0604020202020204" pitchFamily="34" charset="0"/>
              </a:rPr>
              <a:t>chứng</a:t>
            </a:r>
            <a:r>
              <a:rPr lang="en-US" sz="900" i="1">
                <a:latin typeface="Arial" panose="020B0604020202020204" pitchFamily="34" charset="0"/>
                <a:cs typeface="Arial" panose="020B0604020202020204" pitchFamily="34" charset="0"/>
              </a:rPr>
              <a:t> </a:t>
            </a:r>
            <a:r>
              <a:rPr lang="en-US" sz="900" i="1" err="1">
                <a:latin typeface="Arial" panose="020B0604020202020204" pitchFamily="34" charset="0"/>
                <a:cs typeface="Arial" panose="020B0604020202020204" pitchFamily="34" charset="0"/>
              </a:rPr>
              <a:t>nhận</a:t>
            </a:r>
            <a:r>
              <a:rPr lang="en-US" sz="900" i="1">
                <a:latin typeface="Arial" panose="020B0604020202020204" pitchFamily="34" charset="0"/>
                <a:cs typeface="Arial" panose="020B0604020202020204" pitchFamily="34" charset="0"/>
              </a:rPr>
              <a:t> </a:t>
            </a:r>
            <a:r>
              <a:rPr lang="en-US" sz="900" i="1" err="1">
                <a:latin typeface="Arial" panose="020B0604020202020204" pitchFamily="34" charset="0"/>
                <a:cs typeface="Arial" panose="020B0604020202020204" pitchFamily="34" charset="0"/>
              </a:rPr>
              <a:t>tiêu</a:t>
            </a:r>
            <a:r>
              <a:rPr lang="en-US" sz="900" i="1">
                <a:latin typeface="Arial" panose="020B0604020202020204" pitchFamily="34" charset="0"/>
                <a:cs typeface="Arial" panose="020B0604020202020204" pitchFamily="34" charset="0"/>
              </a:rPr>
              <a:t> </a:t>
            </a:r>
            <a:r>
              <a:rPr lang="en-US" sz="900" i="1" err="1">
                <a:latin typeface="Arial" panose="020B0604020202020204" pitchFamily="34" charset="0"/>
                <a:cs typeface="Arial" panose="020B0604020202020204" pitchFamily="34" charset="0"/>
              </a:rPr>
              <a:t>chuẩn</a:t>
            </a:r>
            <a:r>
              <a:rPr lang="en-US" sz="900" i="1">
                <a:latin typeface="Arial" panose="020B0604020202020204" pitchFamily="34" charset="0"/>
                <a:cs typeface="Arial" panose="020B0604020202020204" pitchFamily="34" charset="0"/>
              </a:rPr>
              <a:t> ISO 9001:2015.</a:t>
            </a:r>
          </a:p>
          <a:p>
            <a:endParaRPr lang="en-US" sz="900">
              <a:latin typeface="Arial" panose="020B0604020202020204" pitchFamily="34" charset="0"/>
              <a:cs typeface="Arial" panose="020B0604020202020204" pitchFamily="34" charset="0"/>
            </a:endParaRPr>
          </a:p>
          <a:p>
            <a:pPr marL="228600" indent="-228600">
              <a:buAutoNum type="arabicPeriod"/>
            </a:pPr>
            <a:endParaRPr lang="en-US" sz="900" smtClean="0">
              <a:latin typeface="Arial" panose="020B0604020202020204" pitchFamily="34" charset="0"/>
              <a:cs typeface="Arial" panose="020B0604020202020204" pitchFamily="34" charset="0"/>
            </a:endParaRPr>
          </a:p>
          <a:p>
            <a:r>
              <a:rPr lang="en-US" sz="900" b="1" smtClean="0">
                <a:solidFill>
                  <a:schemeClr val="accent5">
                    <a:lumMod val="75000"/>
                  </a:schemeClr>
                </a:solidFill>
                <a:latin typeface="Arial" panose="020B0604020202020204" pitchFamily="34" charset="0"/>
                <a:cs typeface="Arial" panose="020B0604020202020204" pitchFamily="34" charset="0"/>
              </a:rPr>
              <a:t>II. </a:t>
            </a:r>
            <a:r>
              <a:rPr lang="en-US" sz="900" b="1" u="sng">
                <a:solidFill>
                  <a:schemeClr val="accent5">
                    <a:lumMod val="75000"/>
                  </a:schemeClr>
                </a:solidFill>
                <a:latin typeface="Arial" panose="020B0604020202020204" pitchFamily="34" charset="0"/>
                <a:cs typeface="Arial" panose="020B0604020202020204" pitchFamily="34" charset="0"/>
              </a:rPr>
              <a:t>PHỤ KIỆN </a:t>
            </a:r>
            <a:r>
              <a:rPr lang="en-US" sz="900" b="1" u="sng" smtClean="0">
                <a:solidFill>
                  <a:schemeClr val="accent5">
                    <a:lumMod val="75000"/>
                  </a:schemeClr>
                </a:solidFill>
                <a:latin typeface="Arial" panose="020B0604020202020204" pitchFamily="34" charset="0"/>
                <a:cs typeface="Arial" panose="020B0604020202020204" pitchFamily="34" charset="0"/>
              </a:rPr>
              <a:t>nhôm định hình</a:t>
            </a:r>
          </a:p>
          <a:p>
            <a:r>
              <a:rPr lang="en-US" sz="900" b="1">
                <a:latin typeface="Arial" panose="020B0604020202020204" pitchFamily="34" charset="0"/>
                <a:cs typeface="Arial" panose="020B0604020202020204" pitchFamily="34" charset="0"/>
              </a:rPr>
              <a:t> </a:t>
            </a:r>
            <a:endParaRPr lang="en-US" sz="900" b="1" smtClean="0">
              <a:latin typeface="Arial" panose="020B0604020202020204" pitchFamily="34" charset="0"/>
              <a:cs typeface="Arial" panose="020B0604020202020204" pitchFamily="34" charset="0"/>
            </a:endParaRPr>
          </a:p>
          <a:p>
            <a:r>
              <a:rPr lang="en-US" sz="900" b="1" smtClean="0">
                <a:latin typeface="Arial" panose="020B0604020202020204" pitchFamily="34" charset="0"/>
                <a:cs typeface="Arial" panose="020B0604020202020204" pitchFamily="34" charset="0"/>
              </a:rPr>
              <a:t>-</a:t>
            </a:r>
            <a:r>
              <a:rPr lang="en-US" sz="900" smtClean="0">
                <a:latin typeface="Arial" panose="020B0604020202020204" pitchFamily="34" charset="0"/>
                <a:cs typeface="Arial" panose="020B0604020202020204" pitchFamily="34" charset="0"/>
              </a:rPr>
              <a:t> Tay nắm cửa nhôm đen, tay nắm chữ u inox, con trượt rãnh nhôm, con trượt lẫy, nẹp nhựa nhôm, nắp bịt nhôm định hình, bản lề nhôm,…</a:t>
            </a:r>
            <a:endParaRPr lang="en-US" sz="900">
              <a:latin typeface="Arial" panose="020B0604020202020204" pitchFamily="34" charset="0"/>
              <a:cs typeface="Arial" panose="020B0604020202020204" pitchFamily="34" charset="0"/>
            </a:endParaRPr>
          </a:p>
          <a:p>
            <a:pPr marL="228600" indent="-228600">
              <a:buAutoNum type="arabicPeriod"/>
            </a:pPr>
            <a:endParaRPr lang="en-US" sz="900">
              <a:latin typeface="Arial" panose="020B0604020202020204" pitchFamily="34" charset="0"/>
              <a:cs typeface="Arial" panose="020B0604020202020204" pitchFamily="34" charset="0"/>
            </a:endParaRPr>
          </a:p>
          <a:p>
            <a:endParaRPr lang="en-US" sz="700" b="1">
              <a:solidFill>
                <a:srgbClr val="FF0000"/>
              </a:solidFill>
              <a:latin typeface="Arial" panose="020B0604020202020204" pitchFamily="34" charset="0"/>
              <a:cs typeface="Arial" panose="020B0604020202020204" pitchFamily="34" charset="0"/>
            </a:endParaRPr>
          </a:p>
          <a:p>
            <a:pPr>
              <a:spcBef>
                <a:spcPts val="100"/>
              </a:spcBef>
              <a:spcAft>
                <a:spcPts val="300"/>
              </a:spcAft>
            </a:pPr>
            <a:r>
              <a:rPr lang="en-US" sz="900" b="1" smtClean="0">
                <a:solidFill>
                  <a:schemeClr val="accent5">
                    <a:lumMod val="75000"/>
                  </a:schemeClr>
                </a:solidFill>
                <a:latin typeface="Arial" panose="020B0604020202020204" pitchFamily="34" charset="0"/>
                <a:cs typeface="Arial" panose="020B0604020202020204" pitchFamily="34" charset="0"/>
              </a:rPr>
              <a:t>III. </a:t>
            </a:r>
            <a:r>
              <a:rPr lang="en-US" sz="900" b="1">
                <a:solidFill>
                  <a:schemeClr val="accent5">
                    <a:lumMod val="75000"/>
                  </a:schemeClr>
                </a:solidFill>
                <a:latin typeface="Arial" panose="020B0604020202020204" pitchFamily="34" charset="0"/>
                <a:cs typeface="Arial" panose="020B0604020202020204" pitchFamily="34" charset="0"/>
              </a:rPr>
              <a:t>KIM </a:t>
            </a:r>
            <a:r>
              <a:rPr lang="en-US" sz="900" b="1" err="1">
                <a:solidFill>
                  <a:schemeClr val="accent5">
                    <a:lumMod val="75000"/>
                  </a:schemeClr>
                </a:solidFill>
                <a:latin typeface="Arial" panose="020B0604020202020204" pitchFamily="34" charset="0"/>
                <a:cs typeface="Arial" panose="020B0604020202020204" pitchFamily="34" charset="0"/>
              </a:rPr>
              <a:t>KHÍ</a:t>
            </a:r>
            <a:r>
              <a:rPr lang="en-US" sz="900" b="1">
                <a:solidFill>
                  <a:schemeClr val="accent5">
                    <a:lumMod val="75000"/>
                  </a:schemeClr>
                </a:solidFill>
                <a:latin typeface="Arial" panose="020B0604020202020204" pitchFamily="34" charset="0"/>
                <a:cs typeface="Arial" panose="020B0604020202020204" pitchFamily="34" charset="0"/>
              </a:rPr>
              <a:t> </a:t>
            </a:r>
            <a:r>
              <a:rPr lang="en-US" sz="900" b="1" err="1">
                <a:solidFill>
                  <a:schemeClr val="accent5">
                    <a:lumMod val="75000"/>
                  </a:schemeClr>
                </a:solidFill>
                <a:latin typeface="Arial" panose="020B0604020202020204" pitchFamily="34" charset="0"/>
                <a:cs typeface="Arial" panose="020B0604020202020204" pitchFamily="34" charset="0"/>
              </a:rPr>
              <a:t>TỔNG</a:t>
            </a:r>
            <a:r>
              <a:rPr lang="en-US" sz="900" b="1">
                <a:solidFill>
                  <a:schemeClr val="accent5">
                    <a:lumMod val="75000"/>
                  </a:schemeClr>
                </a:solidFill>
                <a:latin typeface="Arial" panose="020B0604020202020204" pitchFamily="34" charset="0"/>
                <a:cs typeface="Arial" panose="020B0604020202020204" pitchFamily="34" charset="0"/>
              </a:rPr>
              <a:t> </a:t>
            </a:r>
            <a:r>
              <a:rPr lang="en-US" sz="900" b="1" err="1">
                <a:solidFill>
                  <a:schemeClr val="accent5">
                    <a:lumMod val="75000"/>
                  </a:schemeClr>
                </a:solidFill>
                <a:latin typeface="Arial" panose="020B0604020202020204" pitchFamily="34" charset="0"/>
                <a:cs typeface="Arial" panose="020B0604020202020204" pitchFamily="34" charset="0"/>
              </a:rPr>
              <a:t>HỢP</a:t>
            </a:r>
            <a:endParaRPr lang="en-US" sz="900" b="1">
              <a:solidFill>
                <a:schemeClr val="accent5">
                  <a:lumMod val="75000"/>
                </a:schemeClr>
              </a:solidFill>
              <a:latin typeface="Arial" panose="020B0604020202020204" pitchFamily="34" charset="0"/>
              <a:cs typeface="Arial" panose="020B0604020202020204" pitchFamily="34" charset="0"/>
            </a:endParaRPr>
          </a:p>
          <a:p>
            <a:pPr marL="171450" indent="-171450">
              <a:buFontTx/>
              <a:buChar char="-"/>
            </a:pPr>
            <a:r>
              <a:rPr lang="en-US" sz="900" smtClean="0">
                <a:latin typeface="Arial" panose="020B0604020202020204" pitchFamily="34" charset="0"/>
                <a:cs typeface="Arial" panose="020B0604020202020204" pitchFamily="34" charset="0"/>
              </a:rPr>
              <a:t>Nam châm vĩnh cửu : nam châm lỗ, nam châm tròn đặc, các loại nam châm phục vụ cho jig, máy</a:t>
            </a:r>
          </a:p>
          <a:p>
            <a:pPr marL="171450" indent="-171450">
              <a:buFontTx/>
              <a:buChar char="-"/>
            </a:pPr>
            <a:r>
              <a:rPr lang="en-US" sz="900" smtClean="0">
                <a:latin typeface="Arial" panose="020B0604020202020204" pitchFamily="34" charset="0"/>
                <a:cs typeface="Arial" panose="020B0604020202020204" pitchFamily="34" charset="0"/>
              </a:rPr>
              <a:t>Phụ kiện nhôm định hình : Jack trượt, ke vuông, bịt đầu nhôm, chân tăng chỉnh, tay nắm cửa,…</a:t>
            </a:r>
          </a:p>
          <a:p>
            <a:pPr marL="171450" indent="-171450">
              <a:buFontTx/>
              <a:buChar char="-"/>
            </a:pPr>
            <a:r>
              <a:rPr lang="en-US" sz="900" smtClean="0">
                <a:latin typeface="Arial" panose="020B0604020202020204" pitchFamily="34" charset="0"/>
                <a:cs typeface="Arial" panose="020B0604020202020204" pitchFamily="34" charset="0"/>
              </a:rPr>
              <a:t>Giấy giáp (Giấy nhám) đủ các loại từ mịn 2000 Ra đến thô nhám 80 Ra</a:t>
            </a:r>
          </a:p>
          <a:p>
            <a:pPr marL="171450" indent="-171450">
              <a:buFontTx/>
              <a:buChar char="-"/>
            </a:pPr>
            <a:endParaRPr lang="en-US" sz="800">
              <a:latin typeface="Arial" panose="020B0604020202020204" pitchFamily="34" charset="0"/>
              <a:cs typeface="Arial" panose="020B0604020202020204" pitchFamily="34" charset="0"/>
            </a:endParaRPr>
          </a:p>
          <a:p>
            <a:r>
              <a:rPr lang="en-US" sz="1000" b="1" i="1">
                <a:solidFill>
                  <a:srgbClr val="0070C0"/>
                </a:solidFill>
                <a:latin typeface="Arial" panose="020B0604020202020204" pitchFamily="34" charset="0"/>
                <a:cs typeface="Arial" panose="020B0604020202020204" pitchFamily="34" charset="0"/>
              </a:rPr>
              <a:t>D</a:t>
            </a:r>
            <a:r>
              <a:rPr lang="vi-VN" sz="1000" b="1" i="1">
                <a:solidFill>
                  <a:srgbClr val="0070C0"/>
                </a:solidFill>
                <a:latin typeface="Arial" panose="020B0604020202020204" pitchFamily="34" charset="0"/>
                <a:cs typeface="Arial" panose="020B0604020202020204" pitchFamily="34" charset="0"/>
              </a:rPr>
              <a:t>ư</a:t>
            </a:r>
            <a:r>
              <a:rPr lang="en-US" sz="1000" b="1" i="1" err="1">
                <a:solidFill>
                  <a:srgbClr val="0070C0"/>
                </a:solidFill>
                <a:latin typeface="Arial" panose="020B0604020202020204" pitchFamily="34" charset="0"/>
                <a:cs typeface="Arial" panose="020B0604020202020204" pitchFamily="34" charset="0"/>
              </a:rPr>
              <a:t>ới</a:t>
            </a:r>
            <a:r>
              <a:rPr lang="en-US" sz="1000" b="1" i="1">
                <a:solidFill>
                  <a:srgbClr val="0070C0"/>
                </a:solidFill>
                <a:latin typeface="Arial" panose="020B0604020202020204" pitchFamily="34" charset="0"/>
                <a:cs typeface="Arial" panose="020B0604020202020204" pitchFamily="34" charset="0"/>
              </a:rPr>
              <a:t> </a:t>
            </a:r>
            <a:r>
              <a:rPr lang="en-US" sz="1000" b="1" i="1" err="1">
                <a:solidFill>
                  <a:srgbClr val="0070C0"/>
                </a:solidFill>
                <a:latin typeface="Arial" panose="020B0604020202020204" pitchFamily="34" charset="0"/>
                <a:cs typeface="Arial" panose="020B0604020202020204" pitchFamily="34" charset="0"/>
              </a:rPr>
              <a:t>đây</a:t>
            </a:r>
            <a:r>
              <a:rPr lang="en-US" sz="1000" b="1" i="1">
                <a:solidFill>
                  <a:srgbClr val="0070C0"/>
                </a:solidFill>
                <a:latin typeface="Arial" panose="020B0604020202020204" pitchFamily="34" charset="0"/>
                <a:cs typeface="Arial" panose="020B0604020202020204" pitchFamily="34" charset="0"/>
              </a:rPr>
              <a:t> </a:t>
            </a:r>
            <a:r>
              <a:rPr lang="en-US" sz="1000" b="1" i="1" err="1">
                <a:solidFill>
                  <a:srgbClr val="0070C0"/>
                </a:solidFill>
                <a:latin typeface="Arial" panose="020B0604020202020204" pitchFamily="34" charset="0"/>
                <a:cs typeface="Arial" panose="020B0604020202020204" pitchFamily="34" charset="0"/>
              </a:rPr>
              <a:t>là</a:t>
            </a:r>
            <a:r>
              <a:rPr lang="en-US" sz="1000" b="1" i="1">
                <a:solidFill>
                  <a:srgbClr val="0070C0"/>
                </a:solidFill>
                <a:latin typeface="Arial" panose="020B0604020202020204" pitchFamily="34" charset="0"/>
                <a:cs typeface="Arial" panose="020B0604020202020204" pitchFamily="34" charset="0"/>
              </a:rPr>
              <a:t> </a:t>
            </a:r>
            <a:r>
              <a:rPr lang="en-US" sz="1000" b="1" i="1" err="1">
                <a:solidFill>
                  <a:srgbClr val="0070C0"/>
                </a:solidFill>
                <a:latin typeface="Arial" panose="020B0604020202020204" pitchFamily="34" charset="0"/>
                <a:cs typeface="Arial" panose="020B0604020202020204" pitchFamily="34" charset="0"/>
              </a:rPr>
              <a:t>các</a:t>
            </a:r>
            <a:r>
              <a:rPr lang="en-US" sz="1000" b="1" i="1">
                <a:solidFill>
                  <a:srgbClr val="0070C0"/>
                </a:solidFill>
                <a:latin typeface="Arial" panose="020B0604020202020204" pitchFamily="34" charset="0"/>
                <a:cs typeface="Arial" panose="020B0604020202020204" pitchFamily="34" charset="0"/>
              </a:rPr>
              <a:t> </a:t>
            </a:r>
            <a:r>
              <a:rPr lang="en-US" sz="1000" b="1" i="1" err="1">
                <a:solidFill>
                  <a:srgbClr val="0070C0"/>
                </a:solidFill>
                <a:latin typeface="Arial" panose="020B0604020202020204" pitchFamily="34" charset="0"/>
                <a:cs typeface="Arial" panose="020B0604020202020204" pitchFamily="34" charset="0"/>
              </a:rPr>
              <a:t>sản</a:t>
            </a:r>
            <a:r>
              <a:rPr lang="en-US" sz="1000" b="1" i="1">
                <a:solidFill>
                  <a:srgbClr val="0070C0"/>
                </a:solidFill>
                <a:latin typeface="Arial" panose="020B0604020202020204" pitchFamily="34" charset="0"/>
                <a:cs typeface="Arial" panose="020B0604020202020204" pitchFamily="34" charset="0"/>
              </a:rPr>
              <a:t> </a:t>
            </a:r>
            <a:r>
              <a:rPr lang="en-US" sz="1000" b="1" i="1" err="1">
                <a:solidFill>
                  <a:srgbClr val="0070C0"/>
                </a:solidFill>
                <a:latin typeface="Arial" panose="020B0604020202020204" pitchFamily="34" charset="0"/>
                <a:cs typeface="Arial" panose="020B0604020202020204" pitchFamily="34" charset="0"/>
              </a:rPr>
              <a:t>phẩm</a:t>
            </a:r>
            <a:r>
              <a:rPr lang="en-US" sz="1000" b="1" i="1">
                <a:solidFill>
                  <a:srgbClr val="0070C0"/>
                </a:solidFill>
                <a:latin typeface="Arial" panose="020B0604020202020204" pitchFamily="34" charset="0"/>
                <a:cs typeface="Arial" panose="020B0604020202020204" pitchFamily="34" charset="0"/>
              </a:rPr>
              <a:t> chi </a:t>
            </a:r>
            <a:r>
              <a:rPr lang="en-US" sz="1000" b="1" i="1" err="1">
                <a:solidFill>
                  <a:srgbClr val="0070C0"/>
                </a:solidFill>
                <a:latin typeface="Arial" panose="020B0604020202020204" pitchFamily="34" charset="0"/>
                <a:cs typeface="Arial" panose="020B0604020202020204" pitchFamily="34" charset="0"/>
              </a:rPr>
              <a:t>tiết</a:t>
            </a:r>
            <a:r>
              <a:rPr lang="en-US" sz="1000" b="1" i="1">
                <a:solidFill>
                  <a:srgbClr val="0070C0"/>
                </a:solidFill>
                <a:latin typeface="Arial" panose="020B0604020202020204" pitchFamily="34" charset="0"/>
                <a:cs typeface="Arial" panose="020B0604020202020204" pitchFamily="34" charset="0"/>
              </a:rPr>
              <a:t> </a:t>
            </a:r>
            <a:r>
              <a:rPr lang="en-US" sz="1000" b="1" i="1" err="1">
                <a:solidFill>
                  <a:srgbClr val="0070C0"/>
                </a:solidFill>
                <a:latin typeface="Arial" panose="020B0604020202020204" pitchFamily="34" charset="0"/>
                <a:cs typeface="Arial" panose="020B0604020202020204" pitchFamily="34" charset="0"/>
              </a:rPr>
              <a:t>của</a:t>
            </a:r>
            <a:r>
              <a:rPr lang="en-US" sz="1000" b="1" i="1">
                <a:solidFill>
                  <a:srgbClr val="0070C0"/>
                </a:solidFill>
                <a:latin typeface="Arial" panose="020B0604020202020204" pitchFamily="34" charset="0"/>
                <a:cs typeface="Arial" panose="020B0604020202020204" pitchFamily="34" charset="0"/>
              </a:rPr>
              <a:t> </a:t>
            </a:r>
            <a:r>
              <a:rPr lang="en-US" sz="1000" b="1" i="1" err="1">
                <a:solidFill>
                  <a:srgbClr val="0070C0"/>
                </a:solidFill>
                <a:latin typeface="Arial" panose="020B0604020202020204" pitchFamily="34" charset="0"/>
                <a:cs typeface="Arial" panose="020B0604020202020204" pitchFamily="34" charset="0"/>
              </a:rPr>
              <a:t>chúng</a:t>
            </a:r>
            <a:r>
              <a:rPr lang="en-US" sz="1000" b="1" i="1">
                <a:solidFill>
                  <a:srgbClr val="0070C0"/>
                </a:solidFill>
                <a:latin typeface="Arial" panose="020B0604020202020204" pitchFamily="34" charset="0"/>
                <a:cs typeface="Arial" panose="020B0604020202020204" pitchFamily="34" charset="0"/>
              </a:rPr>
              <a:t> </a:t>
            </a:r>
            <a:r>
              <a:rPr lang="en-US" sz="1000" b="1" i="1" err="1">
                <a:solidFill>
                  <a:srgbClr val="0070C0"/>
                </a:solidFill>
                <a:latin typeface="Arial" panose="020B0604020202020204" pitchFamily="34" charset="0"/>
                <a:cs typeface="Arial" panose="020B0604020202020204" pitchFamily="34" charset="0"/>
              </a:rPr>
              <a:t>tôi</a:t>
            </a:r>
            <a:r>
              <a:rPr lang="en-US" sz="1000" b="1" i="1">
                <a:solidFill>
                  <a:srgbClr val="0070C0"/>
                </a:solidFill>
                <a:latin typeface="Arial" panose="020B0604020202020204" pitchFamily="34" charset="0"/>
                <a:cs typeface="Arial" panose="020B0604020202020204" pitchFamily="34" charset="0"/>
              </a:rPr>
              <a:t> !</a:t>
            </a:r>
          </a:p>
          <a:p>
            <a:endParaRPr lang="en-US" sz="700">
              <a:latin typeface="Arial" panose="020B0604020202020204" pitchFamily="34" charset="0"/>
              <a:cs typeface="Arial" panose="020B0604020202020204" pitchFamily="34" charset="0"/>
            </a:endParaRPr>
          </a:p>
          <a:p>
            <a:endParaRPr lang="en-US" sz="700">
              <a:latin typeface="Arial" panose="020B0604020202020204" pitchFamily="34" charset="0"/>
              <a:cs typeface="Arial" panose="020B0604020202020204" pitchFamily="34" charset="0"/>
            </a:endParaRPr>
          </a:p>
          <a:p>
            <a:endParaRPr lang="en-US" sz="700">
              <a:latin typeface="Arial" panose="020B0604020202020204" pitchFamily="34" charset="0"/>
              <a:cs typeface="Arial" panose="020B0604020202020204" pitchFamily="34" charset="0"/>
            </a:endParaRPr>
          </a:p>
          <a:p>
            <a:endParaRPr lang="en-US" sz="700">
              <a:latin typeface="Arial" panose="020B0604020202020204" pitchFamily="34" charset="0"/>
              <a:cs typeface="Arial" panose="020B0604020202020204" pitchFamily="34" charset="0"/>
            </a:endParaRPr>
          </a:p>
          <a:p>
            <a:endParaRPr lang="en-US" sz="700">
              <a:latin typeface="Arial" panose="020B0604020202020204" pitchFamily="34" charset="0"/>
              <a:cs typeface="Arial" panose="020B0604020202020204" pitchFamily="34" charset="0"/>
            </a:endParaRPr>
          </a:p>
          <a:p>
            <a:endParaRPr lang="en-US" sz="700">
              <a:latin typeface="Arial" panose="020B0604020202020204" pitchFamily="34" charset="0"/>
              <a:cs typeface="Arial" panose="020B0604020202020204" pitchFamily="34" charset="0"/>
            </a:endParaRPr>
          </a:p>
          <a:p>
            <a:endParaRPr lang="en-US" sz="700">
              <a:latin typeface="Arial" panose="020B0604020202020204" pitchFamily="34" charset="0"/>
              <a:cs typeface="Arial" panose="020B0604020202020204" pitchFamily="34" charset="0"/>
            </a:endParaRPr>
          </a:p>
          <a:p>
            <a:endParaRPr lang="en-US" sz="700">
              <a:latin typeface="Arial" panose="020B0604020202020204" pitchFamily="34" charset="0"/>
              <a:cs typeface="Arial" panose="020B0604020202020204" pitchFamily="34" charset="0"/>
            </a:endParaRPr>
          </a:p>
          <a:p>
            <a:endParaRPr lang="en-US" sz="700">
              <a:latin typeface="Arial" panose="020B0604020202020204" pitchFamily="34" charset="0"/>
              <a:cs typeface="Arial" panose="020B0604020202020204" pitchFamily="34" charset="0"/>
            </a:endParaRPr>
          </a:p>
          <a:p>
            <a:endParaRPr lang="en-US" sz="700">
              <a:latin typeface="Arial" panose="020B0604020202020204" pitchFamily="34" charset="0"/>
              <a:cs typeface="Arial" panose="020B0604020202020204" pitchFamily="34" charset="0"/>
            </a:endParaRPr>
          </a:p>
          <a:p>
            <a:endParaRPr lang="en-US" sz="700">
              <a:latin typeface="Arial" panose="020B0604020202020204" pitchFamily="34" charset="0"/>
              <a:cs typeface="Arial" panose="020B0604020202020204" pitchFamily="34" charset="0"/>
            </a:endParaRPr>
          </a:p>
          <a:p>
            <a:endParaRPr lang="en-US" sz="700">
              <a:latin typeface="Arial" panose="020B0604020202020204" pitchFamily="34" charset="0"/>
              <a:cs typeface="Arial" panose="020B0604020202020204" pitchFamily="34" charset="0"/>
            </a:endParaRPr>
          </a:p>
          <a:p>
            <a:endParaRPr lang="en-US" sz="700">
              <a:latin typeface="Arial" panose="020B0604020202020204" pitchFamily="34" charset="0"/>
              <a:cs typeface="Arial" panose="020B0604020202020204" pitchFamily="34" charset="0"/>
            </a:endParaRPr>
          </a:p>
          <a:p>
            <a:endParaRPr lang="en-US" sz="700">
              <a:latin typeface="Arial" panose="020B0604020202020204" pitchFamily="34" charset="0"/>
              <a:cs typeface="Arial" panose="020B0604020202020204" pitchFamily="34" charset="0"/>
            </a:endParaRPr>
          </a:p>
          <a:p>
            <a:endParaRPr lang="en-US" sz="700">
              <a:latin typeface="Arial" panose="020B0604020202020204" pitchFamily="34" charset="0"/>
              <a:cs typeface="Arial" panose="020B0604020202020204" pitchFamily="34" charset="0"/>
            </a:endParaRPr>
          </a:p>
          <a:p>
            <a:endParaRPr lang="en-US" sz="700">
              <a:latin typeface="Arial" panose="020B0604020202020204" pitchFamily="34" charset="0"/>
              <a:cs typeface="Arial" panose="020B0604020202020204" pitchFamily="34" charset="0"/>
            </a:endParaRPr>
          </a:p>
          <a:p>
            <a:endParaRPr lang="en-US" sz="700">
              <a:latin typeface="Arial" panose="020B0604020202020204" pitchFamily="34" charset="0"/>
              <a:cs typeface="Arial" panose="020B0604020202020204" pitchFamily="34" charset="0"/>
            </a:endParaRPr>
          </a:p>
          <a:p>
            <a:endParaRPr lang="en-US" sz="700">
              <a:latin typeface="Arial" panose="020B0604020202020204" pitchFamily="34" charset="0"/>
              <a:cs typeface="Arial" panose="020B0604020202020204" pitchFamily="34" charset="0"/>
            </a:endParaRPr>
          </a:p>
          <a:p>
            <a:endParaRPr lang="en-US" sz="700">
              <a:latin typeface="Arial" panose="020B0604020202020204" pitchFamily="34" charset="0"/>
              <a:cs typeface="Arial" panose="020B0604020202020204" pitchFamily="34" charset="0"/>
            </a:endParaRPr>
          </a:p>
          <a:p>
            <a:endParaRPr lang="en-US" sz="700">
              <a:latin typeface="Arial" panose="020B0604020202020204" pitchFamily="34" charset="0"/>
              <a:cs typeface="Arial" panose="020B0604020202020204" pitchFamily="34" charset="0"/>
            </a:endParaRPr>
          </a:p>
        </p:txBody>
      </p:sp>
      <p:cxnSp>
        <p:nvCxnSpPr>
          <p:cNvPr id="19" name="Straight Connector 18">
            <a:extLst>
              <a:ext uri="{FF2B5EF4-FFF2-40B4-BE49-F238E27FC236}">
                <a16:creationId xmlns:a16="http://schemas.microsoft.com/office/drawing/2014/main" id="{0CB11049-A180-4A35-AF96-4065BDD472F2}"/>
              </a:ext>
            </a:extLst>
          </p:cNvPr>
          <p:cNvCxnSpPr>
            <a:cxnSpLocks/>
          </p:cNvCxnSpPr>
          <p:nvPr/>
        </p:nvCxnSpPr>
        <p:spPr>
          <a:xfrm>
            <a:off x="412510" y="9298919"/>
            <a:ext cx="5988290" cy="0"/>
          </a:xfrm>
          <a:prstGeom prst="line">
            <a:avLst/>
          </a:prstGeom>
          <a:ln w="12700">
            <a:solidFill>
              <a:srgbClr val="FFC000"/>
            </a:solidFill>
          </a:ln>
        </p:spPr>
        <p:style>
          <a:lnRef idx="3">
            <a:schemeClr val="accent1"/>
          </a:lnRef>
          <a:fillRef idx="0">
            <a:schemeClr val="accent1"/>
          </a:fillRef>
          <a:effectRef idx="2">
            <a:schemeClr val="accent1"/>
          </a:effectRef>
          <a:fontRef idx="minor">
            <a:schemeClr val="tx1"/>
          </a:fontRef>
        </p:style>
      </p:cxnSp>
      <p:sp>
        <p:nvSpPr>
          <p:cNvPr id="21" name="TextBox 20">
            <a:extLst>
              <a:ext uri="{FF2B5EF4-FFF2-40B4-BE49-F238E27FC236}">
                <a16:creationId xmlns:a16="http://schemas.microsoft.com/office/drawing/2014/main" id="{24935F3E-6673-4007-8292-821489092E82}"/>
              </a:ext>
            </a:extLst>
          </p:cNvPr>
          <p:cNvSpPr txBox="1"/>
          <p:nvPr/>
        </p:nvSpPr>
        <p:spPr>
          <a:xfrm>
            <a:off x="6043612" y="9255888"/>
            <a:ext cx="357187" cy="246221"/>
          </a:xfrm>
          <a:prstGeom prst="rect">
            <a:avLst/>
          </a:prstGeom>
          <a:noFill/>
        </p:spPr>
        <p:txBody>
          <a:bodyPr wrap="square" rtlCol="0">
            <a:spAutoFit/>
          </a:bodyPr>
          <a:lstStyle/>
          <a:p>
            <a:r>
              <a:rPr lang="en-US" sz="1000" b="1" smtClean="0">
                <a:solidFill>
                  <a:srgbClr val="0070C0"/>
                </a:solidFill>
                <a:latin typeface="Arial" panose="020B0604020202020204" pitchFamily="34" charset="0"/>
                <a:cs typeface="Arial" panose="020B0604020202020204" pitchFamily="34" charset="0"/>
              </a:rPr>
              <a:t>03</a:t>
            </a:r>
            <a:endParaRPr lang="en-US" sz="1000" b="1">
              <a:solidFill>
                <a:srgbClr val="0070C0"/>
              </a:solidFill>
              <a:latin typeface="Arial" panose="020B0604020202020204" pitchFamily="34" charset="0"/>
              <a:cs typeface="Arial" panose="020B0604020202020204" pitchFamily="34" charset="0"/>
            </a:endParaRPr>
          </a:p>
        </p:txBody>
      </p:sp>
      <p:sp>
        <p:nvSpPr>
          <p:cNvPr id="14" name="Rectangle: Diagonal Corners Rounded 13">
            <a:extLst>
              <a:ext uri="{FF2B5EF4-FFF2-40B4-BE49-F238E27FC236}">
                <a16:creationId xmlns:a16="http://schemas.microsoft.com/office/drawing/2014/main" id="{2846DF22-9AA2-4DB7-8F1B-25C635B0B554}"/>
              </a:ext>
            </a:extLst>
          </p:cNvPr>
          <p:cNvSpPr/>
          <p:nvPr/>
        </p:nvSpPr>
        <p:spPr>
          <a:xfrm>
            <a:off x="412510" y="165834"/>
            <a:ext cx="5988289" cy="246221"/>
          </a:xfrm>
          <a:prstGeom prst="round2DiagRect">
            <a:avLst/>
          </a:prstGeom>
          <a:solidFill>
            <a:srgbClr val="026A56"/>
          </a:solidFill>
          <a:ln>
            <a:solidFill>
              <a:srgbClr val="026A56"/>
            </a:solidFill>
          </a:ln>
        </p:spPr>
        <p:style>
          <a:lnRef idx="3">
            <a:schemeClr val="lt1"/>
          </a:lnRef>
          <a:fillRef idx="1">
            <a:schemeClr val="accent1"/>
          </a:fillRef>
          <a:effectRef idx="1">
            <a:schemeClr val="accent1"/>
          </a:effectRef>
          <a:fontRef idx="minor">
            <a:schemeClr val="lt1"/>
          </a:fontRef>
        </p:style>
        <p:txBody>
          <a:bodyPr rtlCol="0" anchor="ctr"/>
          <a:lstStyle/>
          <a:p>
            <a:r>
              <a:rPr lang="en-US" sz="1000">
                <a:solidFill>
                  <a:schemeClr val="bg1"/>
                </a:solidFill>
                <a:latin typeface="Arial" panose="020B0604020202020204" pitchFamily="34" charset="0"/>
                <a:cs typeface="Arial" panose="020B0604020202020204" pitchFamily="34" charset="0"/>
              </a:rPr>
              <a:t>GIỚI THIỆU – </a:t>
            </a:r>
            <a:r>
              <a:rPr lang="en-US" sz="1000" smtClean="0">
                <a:solidFill>
                  <a:schemeClr val="bg1"/>
                </a:solidFill>
                <a:latin typeface="Arial" panose="020B0604020202020204" pitchFamily="34" charset="0"/>
                <a:cs typeface="Arial" panose="020B0604020202020204" pitchFamily="34" charset="0"/>
              </a:rPr>
              <a:t>CATALOGE DAICHI</a:t>
            </a:r>
            <a:endParaRPr lang="en-US" sz="1000">
              <a:solidFill>
                <a:schemeClr val="bg1"/>
              </a:solidFill>
              <a:latin typeface="Arial" panose="020B0604020202020204" pitchFamily="34" charset="0"/>
              <a:cs typeface="Arial" panose="020B0604020202020204" pitchFamily="34" charset="0"/>
            </a:endParaRPr>
          </a:p>
        </p:txBody>
      </p:sp>
      <p:sp>
        <p:nvSpPr>
          <p:cNvPr id="17" name="Rectangle: Diagonal Corners Rounded 16">
            <a:extLst>
              <a:ext uri="{FF2B5EF4-FFF2-40B4-BE49-F238E27FC236}">
                <a16:creationId xmlns:a16="http://schemas.microsoft.com/office/drawing/2014/main" id="{0CDD846A-DF07-4413-8000-FEFC6BC9530B}"/>
              </a:ext>
            </a:extLst>
          </p:cNvPr>
          <p:cNvSpPr/>
          <p:nvPr/>
        </p:nvSpPr>
        <p:spPr>
          <a:xfrm>
            <a:off x="510028" y="1565536"/>
            <a:ext cx="3052321" cy="192620"/>
          </a:xfrm>
          <a:prstGeom prst="round2DiagRect">
            <a:avLst/>
          </a:prstGeom>
          <a:solidFill>
            <a:srgbClr val="026A56"/>
          </a:solidFill>
        </p:spPr>
        <p:style>
          <a:lnRef idx="3">
            <a:schemeClr val="lt1"/>
          </a:lnRef>
          <a:fillRef idx="1">
            <a:schemeClr val="accent1"/>
          </a:fillRef>
          <a:effectRef idx="1">
            <a:schemeClr val="accent1"/>
          </a:effectRef>
          <a:fontRef idx="minor">
            <a:schemeClr val="lt1"/>
          </a:fontRef>
        </p:style>
        <p:txBody>
          <a:bodyPr rtlCol="0" anchor="ctr"/>
          <a:lstStyle/>
          <a:p>
            <a:r>
              <a:rPr lang="en-US" sz="700" b="1">
                <a:latin typeface="Arial" panose="020B0604020202020204" pitchFamily="34" charset="0"/>
                <a:cs typeface="Arial" panose="020B0604020202020204" pitchFamily="34" charset="0"/>
              </a:rPr>
              <a:t>DAICHI INDUSTRIAL COMPANY </a:t>
            </a:r>
            <a:r>
              <a:rPr lang="en-US" sz="700" b="1" smtClean="0">
                <a:latin typeface="Arial" panose="020B0604020202020204" pitchFamily="34" charset="0"/>
                <a:cs typeface="Arial" panose="020B0604020202020204" pitchFamily="34" charset="0"/>
              </a:rPr>
              <a:t>LIMITED</a:t>
            </a:r>
            <a:endParaRPr lang="en-US" sz="700" b="1">
              <a:solidFill>
                <a:schemeClr val="bg1"/>
              </a:solidFill>
              <a:latin typeface="Arial" panose="020B0604020202020204" pitchFamily="34" charset="0"/>
              <a:cs typeface="Arial" panose="020B0604020202020204" pitchFamily="34" charset="0"/>
            </a:endParaRPr>
          </a:p>
        </p:txBody>
      </p:sp>
      <p:sp>
        <p:nvSpPr>
          <p:cNvPr id="2" name="Down Arrow 1"/>
          <p:cNvSpPr/>
          <p:nvPr/>
        </p:nvSpPr>
        <p:spPr>
          <a:xfrm>
            <a:off x="3222504" y="7941723"/>
            <a:ext cx="369056" cy="381000"/>
          </a:xfrm>
          <a:prstGeom prst="downArrow">
            <a:avLst/>
          </a:prstGeom>
          <a:solidFill>
            <a:srgbClr val="03B99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9" name="Group 28"/>
          <p:cNvGrpSpPr/>
          <p:nvPr/>
        </p:nvGrpSpPr>
        <p:grpSpPr>
          <a:xfrm>
            <a:off x="412510" y="9509040"/>
            <a:ext cx="5988290" cy="409383"/>
            <a:chOff x="412510" y="9509040"/>
            <a:chExt cx="5988290" cy="409383"/>
          </a:xfrm>
        </p:grpSpPr>
        <p:sp>
          <p:nvSpPr>
            <p:cNvPr id="30" name="Rectangle: Diagonal Corners Rounded 19">
              <a:extLst>
                <a:ext uri="{FF2B5EF4-FFF2-40B4-BE49-F238E27FC236}">
                  <a16:creationId xmlns:a16="http://schemas.microsoft.com/office/drawing/2014/main" id="{16274458-7725-43DB-B89F-32008569EE44}"/>
                </a:ext>
              </a:extLst>
            </p:cNvPr>
            <p:cNvSpPr/>
            <p:nvPr/>
          </p:nvSpPr>
          <p:spPr>
            <a:xfrm>
              <a:off x="412822" y="9509040"/>
              <a:ext cx="5987978" cy="246219"/>
            </a:xfrm>
            <a:prstGeom prst="round2DiagRect">
              <a:avLst>
                <a:gd name="adj1" fmla="val 21825"/>
                <a:gd name="adj2" fmla="val 0"/>
              </a:avLst>
            </a:prstGeom>
            <a:solidFill>
              <a:srgbClr val="026A56"/>
            </a:solidFill>
            <a:ln w="12700"/>
          </p:spPr>
          <p:style>
            <a:lnRef idx="3">
              <a:schemeClr val="lt1"/>
            </a:lnRef>
            <a:fillRef idx="1">
              <a:schemeClr val="accent1"/>
            </a:fillRef>
            <a:effectRef idx="1">
              <a:schemeClr val="accent1"/>
            </a:effectRef>
            <a:fontRef idx="minor">
              <a:schemeClr val="lt1"/>
            </a:fontRef>
          </p:style>
          <p:txBody>
            <a:bodyPr rtlCol="0" anchor="ctr"/>
            <a:lstStyle/>
            <a:p>
              <a:pPr algn="r"/>
              <a:r>
                <a:rPr lang="en-US" sz="1000" smtClean="0">
                  <a:solidFill>
                    <a:schemeClr val="bg1"/>
                  </a:solidFill>
                  <a:latin typeface="Arial" panose="020B0604020202020204" pitchFamily="34" charset="0"/>
                  <a:cs typeface="Arial" panose="020B0604020202020204" pitchFamily="34" charset="0"/>
                </a:rPr>
                <a:t>Công ty TNHH Công Nghiệp DAICHI - </a:t>
              </a:r>
              <a:r>
                <a:rPr lang="en-US" sz="1000">
                  <a:solidFill>
                    <a:schemeClr val="bg1"/>
                  </a:solidFill>
                  <a:latin typeface="Arial" panose="020B0604020202020204" pitchFamily="34" charset="0"/>
                  <a:cs typeface="Arial" panose="020B0604020202020204" pitchFamily="34" charset="0"/>
                </a:rPr>
                <a:t>Hotline: </a:t>
              </a:r>
              <a:r>
                <a:rPr lang="en-US" sz="1000" smtClean="0">
                  <a:solidFill>
                    <a:schemeClr val="bg1"/>
                  </a:solidFill>
                  <a:latin typeface="Arial" panose="020B0604020202020204" pitchFamily="34" charset="0"/>
                  <a:cs typeface="Arial" panose="020B0604020202020204" pitchFamily="34" charset="0"/>
                </a:rPr>
                <a:t>0966.919.212</a:t>
              </a:r>
              <a:endParaRPr lang="en-US" sz="1000">
                <a:solidFill>
                  <a:schemeClr val="bg1"/>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8E6F2152-0DE4-493E-9476-3EBE412045B0}"/>
                </a:ext>
              </a:extLst>
            </p:cNvPr>
            <p:cNvSpPr txBox="1"/>
            <p:nvPr/>
          </p:nvSpPr>
          <p:spPr>
            <a:xfrm>
              <a:off x="412510" y="9733757"/>
              <a:ext cx="3179050" cy="184666"/>
            </a:xfrm>
            <a:prstGeom prst="rect">
              <a:avLst/>
            </a:prstGeom>
            <a:noFill/>
          </p:spPr>
          <p:txBody>
            <a:bodyPr wrap="square" rtlCol="0">
              <a:spAutoFit/>
            </a:bodyPr>
            <a:lstStyle/>
            <a:p>
              <a:r>
                <a:rPr lang="en-US" sz="600">
                  <a:latin typeface="Arial" panose="020B0604020202020204" pitchFamily="34" charset="0"/>
                  <a:cs typeface="Arial" panose="020B0604020202020204" pitchFamily="34" charset="0"/>
                </a:rPr>
                <a:t> </a:t>
              </a:r>
              <a:r>
                <a:rPr lang="en-US" sz="600" smtClean="0">
                  <a:latin typeface="Arial" panose="020B0604020202020204" pitchFamily="34" charset="0"/>
                  <a:cs typeface="Arial" panose="020B0604020202020204" pitchFamily="34" charset="0"/>
                  <a:hlinkClick r:id="rId2"/>
                </a:rPr>
                <a:t>www.chichi.vn</a:t>
              </a:r>
              <a:r>
                <a:rPr lang="en-US" sz="600" smtClean="0">
                  <a:latin typeface="Arial" panose="020B0604020202020204" pitchFamily="34" charset="0"/>
                  <a:cs typeface="Arial" panose="020B0604020202020204" pitchFamily="34" charset="0"/>
                </a:rPr>
                <a:t>   </a:t>
              </a:r>
              <a:r>
                <a:rPr lang="en-US" sz="600" smtClean="0">
                  <a:latin typeface="Arial" panose="020B0604020202020204" pitchFamily="34" charset="0"/>
                  <a:cs typeface="Arial" panose="020B0604020202020204" pitchFamily="34" charset="0"/>
                  <a:hlinkClick r:id="rId3"/>
                </a:rPr>
                <a:t>www.bulongdaichi.com</a:t>
              </a:r>
              <a:r>
                <a:rPr lang="en-US" sz="600" smtClean="0">
                  <a:latin typeface="Arial" panose="020B0604020202020204" pitchFamily="34" charset="0"/>
                  <a:cs typeface="Arial" panose="020B0604020202020204" pitchFamily="34" charset="0"/>
                </a:rPr>
                <a:t>  </a:t>
              </a:r>
              <a:r>
                <a:rPr lang="en-US" sz="600">
                  <a:latin typeface="Arial" panose="020B0604020202020204" pitchFamily="34" charset="0"/>
                  <a:cs typeface="Arial" panose="020B0604020202020204" pitchFamily="34" charset="0"/>
                </a:rPr>
                <a:t>- Email: </a:t>
              </a:r>
              <a:r>
                <a:rPr lang="en-US" sz="600" smtClean="0">
                  <a:latin typeface="Arial" panose="020B0604020202020204" pitchFamily="34" charset="0"/>
                  <a:cs typeface="Arial" panose="020B0604020202020204" pitchFamily="34" charset="0"/>
                </a:rPr>
                <a:t>nguyendinhchi.34vn@gmail.com</a:t>
              </a:r>
              <a:endParaRPr lang="en-US" sz="600">
                <a:latin typeface="Arial" panose="020B0604020202020204" pitchFamily="34" charset="0"/>
                <a:cs typeface="Arial" panose="020B0604020202020204" pitchFamily="34" charset="0"/>
              </a:endParaRPr>
            </a:p>
          </p:txBody>
        </p:sp>
      </p:grpSp>
      <p:grpSp>
        <p:nvGrpSpPr>
          <p:cNvPr id="16" name="Group 15"/>
          <p:cNvGrpSpPr/>
          <p:nvPr/>
        </p:nvGrpSpPr>
        <p:grpSpPr>
          <a:xfrm>
            <a:off x="423545" y="466455"/>
            <a:ext cx="5972174" cy="908641"/>
            <a:chOff x="423545" y="466455"/>
            <a:chExt cx="5972174" cy="908641"/>
          </a:xfrm>
        </p:grpSpPr>
        <p:sp>
          <p:nvSpPr>
            <p:cNvPr id="20" name="Rectangle: Diagonal Corners Rounded 1">
              <a:extLst>
                <a:ext uri="{FF2B5EF4-FFF2-40B4-BE49-F238E27FC236}">
                  <a16:creationId xmlns:a16="http://schemas.microsoft.com/office/drawing/2014/main" id="{B722757E-25CA-49D2-BD50-2ED4F8F814C4}"/>
                </a:ext>
              </a:extLst>
            </p:cNvPr>
            <p:cNvSpPr/>
            <p:nvPr/>
          </p:nvSpPr>
          <p:spPr>
            <a:xfrm>
              <a:off x="423545" y="466455"/>
              <a:ext cx="5972174" cy="895479"/>
            </a:xfrm>
            <a:prstGeom prst="round2DiagRect">
              <a:avLst>
                <a:gd name="adj1" fmla="val 14965"/>
                <a:gd name="adj2" fmla="val 0"/>
              </a:avLst>
            </a:prstGeom>
            <a:gradFill>
              <a:gsLst>
                <a:gs pos="0">
                  <a:srgbClr val="02886E"/>
                </a:gs>
                <a:gs pos="29000">
                  <a:schemeClr val="bg1"/>
                </a:gs>
                <a:gs pos="83000">
                  <a:schemeClr val="bg1"/>
                </a:gs>
                <a:gs pos="100000">
                  <a:srgbClr val="02886E"/>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rgbClr val="0070C0"/>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1F7BF59F-BE06-4921-82D1-5C10AFD96B43}"/>
                </a:ext>
              </a:extLst>
            </p:cNvPr>
            <p:cNvSpPr txBox="1"/>
            <p:nvPr/>
          </p:nvSpPr>
          <p:spPr>
            <a:xfrm>
              <a:off x="1352550" y="505627"/>
              <a:ext cx="4995421" cy="869469"/>
            </a:xfrm>
            <a:prstGeom prst="rect">
              <a:avLst/>
            </a:prstGeom>
            <a:noFill/>
          </p:spPr>
          <p:txBody>
            <a:bodyPr wrap="square" rtlCol="0">
              <a:spAutoFit/>
            </a:bodyPr>
            <a:lstStyle/>
            <a:p>
              <a:r>
                <a:rPr lang="en-US" sz="1050" b="1">
                  <a:solidFill>
                    <a:srgbClr val="0070C0"/>
                  </a:solidFill>
                  <a:latin typeface="Arial" panose="020B0604020202020204" pitchFamily="34" charset="0"/>
                  <a:cs typeface="Arial" panose="020B0604020202020204" pitchFamily="34" charset="0"/>
                </a:rPr>
                <a:t>CÔNG TY TNHH </a:t>
              </a:r>
              <a:r>
                <a:rPr lang="en-US" sz="1050" b="1" smtClean="0">
                  <a:solidFill>
                    <a:srgbClr val="0070C0"/>
                  </a:solidFill>
                  <a:latin typeface="Arial" panose="020B0604020202020204" pitchFamily="34" charset="0"/>
                  <a:cs typeface="Arial" panose="020B0604020202020204" pitchFamily="34" charset="0"/>
                </a:rPr>
                <a:t>CÔNG NGHIỆP DAICHI</a:t>
              </a:r>
              <a:endParaRPr lang="en-US" sz="1050" b="1">
                <a:solidFill>
                  <a:srgbClr val="0070C0"/>
                </a:solidFill>
                <a:latin typeface="Arial" panose="020B0604020202020204" pitchFamily="34" charset="0"/>
                <a:cs typeface="Arial" panose="020B0604020202020204" pitchFamily="34" charset="0"/>
              </a:endParaRPr>
            </a:p>
            <a:p>
              <a:r>
                <a:rPr lang="en-US" sz="800" err="1">
                  <a:latin typeface="Arial" panose="020B0604020202020204" pitchFamily="34" charset="0"/>
                  <a:cs typeface="Arial" panose="020B0604020202020204" pitchFamily="34" charset="0"/>
                </a:rPr>
                <a:t>Mã</a:t>
              </a:r>
              <a:r>
                <a:rPr lang="en-US" sz="800">
                  <a:latin typeface="Arial" panose="020B0604020202020204" pitchFamily="34" charset="0"/>
                  <a:cs typeface="Arial" panose="020B0604020202020204" pitchFamily="34" charset="0"/>
                </a:rPr>
                <a:t> </a:t>
              </a:r>
              <a:r>
                <a:rPr lang="en-US" sz="800" err="1">
                  <a:latin typeface="Arial" panose="020B0604020202020204" pitchFamily="34" charset="0"/>
                  <a:cs typeface="Arial" panose="020B0604020202020204" pitchFamily="34" charset="0"/>
                </a:rPr>
                <a:t>số</a:t>
              </a:r>
              <a:r>
                <a:rPr lang="en-US" sz="800">
                  <a:latin typeface="Arial" panose="020B0604020202020204" pitchFamily="34" charset="0"/>
                  <a:cs typeface="Arial" panose="020B0604020202020204" pitchFamily="34" charset="0"/>
                </a:rPr>
                <a:t> </a:t>
              </a:r>
              <a:r>
                <a:rPr lang="en-US" sz="800" err="1">
                  <a:latin typeface="Arial" panose="020B0604020202020204" pitchFamily="34" charset="0"/>
                  <a:cs typeface="Arial" panose="020B0604020202020204" pitchFamily="34" charset="0"/>
                </a:rPr>
                <a:t>thuế</a:t>
              </a:r>
              <a:r>
                <a:rPr lang="en-US" sz="800">
                  <a:latin typeface="Arial" panose="020B0604020202020204" pitchFamily="34" charset="0"/>
                  <a:cs typeface="Arial" panose="020B0604020202020204" pitchFamily="34" charset="0"/>
                </a:rPr>
                <a:t>: </a:t>
              </a:r>
              <a:r>
                <a:rPr lang="en-US" sz="800" smtClean="0">
                  <a:latin typeface="Arial" panose="020B0604020202020204" pitchFamily="34" charset="0"/>
                  <a:cs typeface="Arial" panose="020B0604020202020204" pitchFamily="34" charset="0"/>
                </a:rPr>
                <a:t>2301229238</a:t>
              </a:r>
              <a:endParaRPr lang="en-US" sz="800">
                <a:latin typeface="Arial" panose="020B0604020202020204" pitchFamily="34" charset="0"/>
                <a:cs typeface="Arial" panose="020B0604020202020204" pitchFamily="34" charset="0"/>
              </a:endParaRPr>
            </a:p>
            <a:p>
              <a:r>
                <a:rPr lang="en-US" sz="800" err="1">
                  <a:latin typeface="Arial" panose="020B0604020202020204" pitchFamily="34" charset="0"/>
                  <a:cs typeface="Arial" panose="020B0604020202020204" pitchFamily="34" charset="0"/>
                </a:rPr>
                <a:t>Địa</a:t>
              </a:r>
              <a:r>
                <a:rPr lang="en-US" sz="800">
                  <a:latin typeface="Arial" panose="020B0604020202020204" pitchFamily="34" charset="0"/>
                  <a:cs typeface="Arial" panose="020B0604020202020204" pitchFamily="34" charset="0"/>
                </a:rPr>
                <a:t> </a:t>
              </a:r>
              <a:r>
                <a:rPr lang="en-US" sz="800" err="1">
                  <a:latin typeface="Arial" panose="020B0604020202020204" pitchFamily="34" charset="0"/>
                  <a:cs typeface="Arial" panose="020B0604020202020204" pitchFamily="34" charset="0"/>
                </a:rPr>
                <a:t>chỉ</a:t>
              </a:r>
              <a:r>
                <a:rPr lang="en-US" sz="800" smtClean="0">
                  <a:latin typeface="Arial" panose="020B0604020202020204" pitchFamily="34" charset="0"/>
                  <a:cs typeface="Arial" panose="020B0604020202020204" pitchFamily="34" charset="0"/>
                </a:rPr>
                <a:t>: Khu phố Yên Lã, Phường Tân Hồng, Thành phố Từ Sơn, Tỉnh Bắc Ninh</a:t>
              </a:r>
              <a:endParaRPr lang="en-US" sz="800">
                <a:latin typeface="Arial" panose="020B0604020202020204" pitchFamily="34" charset="0"/>
                <a:cs typeface="Arial" panose="020B0604020202020204" pitchFamily="34" charset="0"/>
              </a:endParaRPr>
            </a:p>
            <a:p>
              <a:r>
                <a:rPr lang="en-US" sz="800" err="1">
                  <a:latin typeface="Arial" panose="020B0604020202020204" pitchFamily="34" charset="0"/>
                  <a:cs typeface="Arial" panose="020B0604020202020204" pitchFamily="34" charset="0"/>
                </a:rPr>
                <a:t>Điện</a:t>
              </a:r>
              <a:r>
                <a:rPr lang="en-US" sz="800">
                  <a:latin typeface="Arial" panose="020B0604020202020204" pitchFamily="34" charset="0"/>
                  <a:cs typeface="Arial" panose="020B0604020202020204" pitchFamily="34" charset="0"/>
                </a:rPr>
                <a:t> </a:t>
              </a:r>
              <a:r>
                <a:rPr lang="en-US" sz="800" err="1">
                  <a:latin typeface="Arial" panose="020B0604020202020204" pitchFamily="34" charset="0"/>
                  <a:cs typeface="Arial" panose="020B0604020202020204" pitchFamily="34" charset="0"/>
                </a:rPr>
                <a:t>thoại</a:t>
              </a:r>
              <a:r>
                <a:rPr lang="en-US" sz="800">
                  <a:latin typeface="Arial" panose="020B0604020202020204" pitchFamily="34" charset="0"/>
                  <a:cs typeface="Arial" panose="020B0604020202020204" pitchFamily="34" charset="0"/>
                </a:rPr>
                <a:t>: </a:t>
              </a:r>
              <a:r>
                <a:rPr lang="en-US" sz="800" smtClean="0">
                  <a:latin typeface="Arial" panose="020B0604020202020204" pitchFamily="34" charset="0"/>
                  <a:cs typeface="Arial" panose="020B0604020202020204" pitchFamily="34" charset="0"/>
                </a:rPr>
                <a:t>0966.919.212</a:t>
              </a:r>
            </a:p>
            <a:p>
              <a:r>
                <a:rPr lang="en-US" sz="800" smtClean="0">
                  <a:latin typeface="Arial" panose="020B0604020202020204" pitchFamily="34" charset="0"/>
                  <a:cs typeface="Arial" panose="020B0604020202020204" pitchFamily="34" charset="0"/>
                </a:rPr>
                <a:t>Email</a:t>
              </a:r>
              <a:r>
                <a:rPr lang="en-US" sz="800">
                  <a:latin typeface="Arial" panose="020B0604020202020204" pitchFamily="34" charset="0"/>
                  <a:cs typeface="Arial" panose="020B0604020202020204" pitchFamily="34" charset="0"/>
                </a:rPr>
                <a:t>: </a:t>
              </a:r>
              <a:r>
                <a:rPr lang="en-US" sz="800" smtClean="0">
                  <a:latin typeface="Arial" panose="020B0604020202020204" pitchFamily="34" charset="0"/>
                  <a:cs typeface="Arial" panose="020B0604020202020204" pitchFamily="34" charset="0"/>
                </a:rPr>
                <a:t>nguyendinhchi.34vn@gmail.com</a:t>
              </a:r>
              <a:endParaRPr lang="en-US" sz="800">
                <a:latin typeface="Arial" panose="020B0604020202020204" pitchFamily="34" charset="0"/>
                <a:cs typeface="Arial" panose="020B0604020202020204" pitchFamily="34" charset="0"/>
              </a:endParaRPr>
            </a:p>
            <a:p>
              <a:r>
                <a:rPr lang="en-US" sz="800">
                  <a:latin typeface="Arial" panose="020B0604020202020204" pitchFamily="34" charset="0"/>
                  <a:cs typeface="Arial" panose="020B0604020202020204" pitchFamily="34" charset="0"/>
                </a:rPr>
                <a:t>Website: </a:t>
              </a:r>
              <a:r>
                <a:rPr lang="en-US" sz="800">
                  <a:latin typeface="Arial" panose="020B0604020202020204" pitchFamily="34" charset="0"/>
                  <a:cs typeface="Arial" panose="020B0604020202020204" pitchFamily="34" charset="0"/>
                  <a:hlinkClick r:id="rId4"/>
                </a:rPr>
                <a:t>https://chichi.vn</a:t>
              </a:r>
              <a:r>
                <a:rPr lang="en-US" sz="800" smtClean="0">
                  <a:latin typeface="Arial" panose="020B0604020202020204" pitchFamily="34" charset="0"/>
                  <a:cs typeface="Arial" panose="020B0604020202020204" pitchFamily="34" charset="0"/>
                  <a:hlinkClick r:id="rId4"/>
                </a:rPr>
                <a:t>/</a:t>
              </a:r>
              <a:r>
                <a:rPr lang="en-US" sz="800">
                  <a:latin typeface="Arial" panose="020B0604020202020204" pitchFamily="34" charset="0"/>
                  <a:cs typeface="Arial" panose="020B0604020202020204" pitchFamily="34" charset="0"/>
                </a:rPr>
                <a:t>   -   </a:t>
              </a:r>
              <a:r>
                <a:rPr lang="en-US" sz="800">
                  <a:latin typeface="Arial" panose="020B0604020202020204" pitchFamily="34" charset="0"/>
                  <a:cs typeface="Arial" panose="020B0604020202020204" pitchFamily="34" charset="0"/>
                  <a:hlinkClick r:id="rId5"/>
                </a:rPr>
                <a:t>https://bulongdaichi.com</a:t>
              </a:r>
              <a:r>
                <a:rPr lang="en-US" sz="800" smtClean="0">
                  <a:latin typeface="Arial" panose="020B0604020202020204" pitchFamily="34" charset="0"/>
                  <a:cs typeface="Arial" panose="020B0604020202020204" pitchFamily="34" charset="0"/>
                  <a:hlinkClick r:id="rId5"/>
                </a:rPr>
                <a:t>/</a:t>
              </a:r>
              <a:r>
                <a:rPr lang="en-US" sz="800" smtClean="0">
                  <a:latin typeface="Arial" panose="020B0604020202020204" pitchFamily="34" charset="0"/>
                  <a:cs typeface="Arial" panose="020B0604020202020204" pitchFamily="34" charset="0"/>
                </a:rPr>
                <a:t> </a:t>
              </a:r>
              <a:endParaRPr lang="en-US" sz="800">
                <a:latin typeface="Arial" panose="020B0604020202020204" pitchFamily="34" charset="0"/>
                <a:cs typeface="Arial" panose="020B0604020202020204" pitchFamily="34" charset="0"/>
              </a:endParaRPr>
            </a:p>
          </p:txBody>
        </p:sp>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3256" y="762503"/>
              <a:ext cx="959974" cy="528848"/>
            </a:xfrm>
            <a:prstGeom prst="rect">
              <a:avLst/>
            </a:prstGeom>
          </p:spPr>
        </p:pic>
      </p:grpSp>
    </p:spTree>
    <p:extLst>
      <p:ext uri="{BB962C8B-B14F-4D97-AF65-F5344CB8AC3E}">
        <p14:creationId xmlns:p14="http://schemas.microsoft.com/office/powerpoint/2010/main" val="17235618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3B996"/>
            </a:gs>
            <a:gs pos="85000">
              <a:schemeClr val="bg1"/>
            </a:gs>
            <a:gs pos="100000">
              <a:schemeClr val="accent5">
                <a:lumMod val="40000"/>
                <a:lumOff val="60000"/>
              </a:schemeClr>
            </a:gs>
          </a:gsLst>
          <a:lin ang="5400000" scaled="0"/>
          <a:tileRect/>
        </a:gradFill>
        <a:effectLst/>
      </p:bgPr>
    </p:bg>
    <p:spTree>
      <p:nvGrpSpPr>
        <p:cNvPr id="1" name=""/>
        <p:cNvGrpSpPr/>
        <p:nvPr/>
      </p:nvGrpSpPr>
      <p:grpSpPr>
        <a:xfrm>
          <a:off x="0" y="0"/>
          <a:ext cx="0" cy="0"/>
          <a:chOff x="0" y="0"/>
          <a:chExt cx="0" cy="0"/>
        </a:xfrm>
      </p:grpSpPr>
      <p:sp>
        <p:nvSpPr>
          <p:cNvPr id="58" name="Rectangle: Diagonal Corners Rounded 10">
            <a:extLst>
              <a:ext uri="{FF2B5EF4-FFF2-40B4-BE49-F238E27FC236}">
                <a16:creationId xmlns:a16="http://schemas.microsoft.com/office/drawing/2014/main" id="{B2D697F7-7597-4D84-ADD0-B6EE2D031515}"/>
              </a:ext>
            </a:extLst>
          </p:cNvPr>
          <p:cNvSpPr/>
          <p:nvPr/>
        </p:nvSpPr>
        <p:spPr>
          <a:xfrm>
            <a:off x="420131" y="975947"/>
            <a:ext cx="5988289" cy="3737369"/>
          </a:xfrm>
          <a:prstGeom prst="round2DiagRect">
            <a:avLst>
              <a:gd name="adj1" fmla="val 2500"/>
              <a:gd name="adj2" fmla="val 0"/>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a:solidFill>
                <a:srgbClr val="0070C0"/>
              </a:solidFill>
              <a:latin typeface="Arial" panose="020B0604020202020204" pitchFamily="34" charset="0"/>
              <a:cs typeface="Arial" panose="020B0604020202020204" pitchFamily="34" charset="0"/>
            </a:endParaRPr>
          </a:p>
        </p:txBody>
      </p:sp>
      <p:cxnSp>
        <p:nvCxnSpPr>
          <p:cNvPr id="26" name="Straight Connector 25">
            <a:extLst>
              <a:ext uri="{FF2B5EF4-FFF2-40B4-BE49-F238E27FC236}">
                <a16:creationId xmlns:a16="http://schemas.microsoft.com/office/drawing/2014/main" id="{70DE6337-6BDA-4D26-9EDC-DB0DFEDA7AD9}"/>
              </a:ext>
            </a:extLst>
          </p:cNvPr>
          <p:cNvCxnSpPr>
            <a:cxnSpLocks/>
          </p:cNvCxnSpPr>
          <p:nvPr/>
        </p:nvCxnSpPr>
        <p:spPr>
          <a:xfrm>
            <a:off x="412510" y="9298919"/>
            <a:ext cx="5988290" cy="0"/>
          </a:xfrm>
          <a:prstGeom prst="line">
            <a:avLst/>
          </a:prstGeom>
          <a:ln w="12700">
            <a:solidFill>
              <a:srgbClr val="FFC000"/>
            </a:solidFill>
          </a:ln>
        </p:spPr>
        <p:style>
          <a:lnRef idx="3">
            <a:schemeClr val="accent1"/>
          </a:lnRef>
          <a:fillRef idx="0">
            <a:schemeClr val="accent1"/>
          </a:fillRef>
          <a:effectRef idx="2">
            <a:schemeClr val="accent1"/>
          </a:effectRef>
          <a:fontRef idx="minor">
            <a:schemeClr val="tx1"/>
          </a:fontRef>
        </p:style>
      </p:cxnSp>
      <p:sp>
        <p:nvSpPr>
          <p:cNvPr id="14" name="TextBox 13">
            <a:extLst>
              <a:ext uri="{FF2B5EF4-FFF2-40B4-BE49-F238E27FC236}">
                <a16:creationId xmlns:a16="http://schemas.microsoft.com/office/drawing/2014/main" id="{B44BF219-D50B-4C26-8758-7FCDB56E1C50}"/>
              </a:ext>
            </a:extLst>
          </p:cNvPr>
          <p:cNvSpPr txBox="1"/>
          <p:nvPr/>
        </p:nvSpPr>
        <p:spPr>
          <a:xfrm>
            <a:off x="6043612" y="9255888"/>
            <a:ext cx="357187" cy="246221"/>
          </a:xfrm>
          <a:prstGeom prst="rect">
            <a:avLst/>
          </a:prstGeom>
          <a:noFill/>
        </p:spPr>
        <p:txBody>
          <a:bodyPr wrap="square" rtlCol="0">
            <a:spAutoFit/>
          </a:bodyPr>
          <a:lstStyle/>
          <a:p>
            <a:r>
              <a:rPr lang="en-US" sz="1000" b="1" smtClean="0">
                <a:solidFill>
                  <a:srgbClr val="0070C0"/>
                </a:solidFill>
                <a:latin typeface="Arial" panose="020B0604020202020204" pitchFamily="34" charset="0"/>
                <a:cs typeface="Arial" panose="020B0604020202020204" pitchFamily="34" charset="0"/>
              </a:rPr>
              <a:t>04</a:t>
            </a:r>
            <a:endParaRPr lang="en-US" sz="1000" b="1">
              <a:solidFill>
                <a:srgbClr val="0070C0"/>
              </a:solidFill>
              <a:latin typeface="Arial" panose="020B0604020202020204" pitchFamily="34" charset="0"/>
              <a:cs typeface="Arial" panose="020B0604020202020204" pitchFamily="34" charset="0"/>
            </a:endParaRPr>
          </a:p>
        </p:txBody>
      </p:sp>
      <p:sp>
        <p:nvSpPr>
          <p:cNvPr id="2" name="Rounded Rectangle 1"/>
          <p:cNvSpPr/>
          <p:nvPr/>
        </p:nvSpPr>
        <p:spPr>
          <a:xfrm>
            <a:off x="420130" y="657734"/>
            <a:ext cx="3770870" cy="218506"/>
          </a:xfrm>
          <a:prstGeom prst="roundRect">
            <a:avLst/>
          </a:prstGeom>
          <a:solidFill>
            <a:srgbClr val="026A56"/>
          </a:solidFill>
          <a:ln>
            <a:solidFill>
              <a:srgbClr val="026A56"/>
            </a:solidFill>
          </a:ln>
        </p:spPr>
        <p:style>
          <a:lnRef idx="3">
            <a:schemeClr val="lt1"/>
          </a:lnRef>
          <a:fillRef idx="1">
            <a:schemeClr val="accent1"/>
          </a:fillRef>
          <a:effectRef idx="1">
            <a:schemeClr val="accent1"/>
          </a:effectRef>
          <a:fontRef idx="minor">
            <a:schemeClr val="lt1"/>
          </a:fontRef>
        </p:style>
        <p:txBody>
          <a:bodyPr wrap="square" rtlCol="0" anchor="ctr">
            <a:noAutofit/>
          </a:bodyPr>
          <a:lstStyle/>
          <a:p>
            <a:r>
              <a:rPr lang="en-US" sz="1200" smtClean="0"/>
              <a:t>1.Bulong </a:t>
            </a:r>
            <a:r>
              <a:rPr lang="en-US" sz="1200" err="1" smtClean="0"/>
              <a:t>Lục</a:t>
            </a:r>
            <a:r>
              <a:rPr lang="en-US" sz="1200" smtClean="0"/>
              <a:t> </a:t>
            </a:r>
            <a:r>
              <a:rPr lang="en-US" sz="1200" err="1" smtClean="0"/>
              <a:t>Giác</a:t>
            </a:r>
            <a:r>
              <a:rPr lang="en-US" sz="1200" smtClean="0"/>
              <a:t> </a:t>
            </a:r>
            <a:r>
              <a:rPr lang="en-US" sz="1200" err="1" smtClean="0"/>
              <a:t>Chìm</a:t>
            </a:r>
            <a:r>
              <a:rPr lang="en-US" sz="1200" smtClean="0"/>
              <a:t> </a:t>
            </a:r>
            <a:r>
              <a:rPr lang="en-US" sz="1200" err="1" smtClean="0"/>
              <a:t>Đầu</a:t>
            </a:r>
            <a:r>
              <a:rPr lang="en-US" sz="1200" smtClean="0"/>
              <a:t> </a:t>
            </a:r>
            <a:r>
              <a:rPr lang="en-US" sz="1200" err="1" smtClean="0"/>
              <a:t>Trụ</a:t>
            </a:r>
            <a:endParaRPr lang="en-US" sz="120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78" y="1026598"/>
            <a:ext cx="5828103" cy="3045184"/>
          </a:xfrm>
          <a:prstGeom prst="rect">
            <a:avLst/>
          </a:prstGeom>
        </p:spPr>
      </p:pic>
      <p:sp>
        <p:nvSpPr>
          <p:cNvPr id="11" name="Rectangle 10"/>
          <p:cNvSpPr/>
          <p:nvPr/>
        </p:nvSpPr>
        <p:spPr>
          <a:xfrm>
            <a:off x="2491739" y="1026598"/>
            <a:ext cx="3900241" cy="4620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Rounded Rectangle 3"/>
          <p:cNvSpPr/>
          <p:nvPr/>
        </p:nvSpPr>
        <p:spPr>
          <a:xfrm>
            <a:off x="5097779" y="995828"/>
            <a:ext cx="1286581" cy="322378"/>
          </a:xfrm>
          <a:prstGeom prst="roundRect">
            <a:avLst/>
          </a:prstGeom>
          <a:solidFill>
            <a:schemeClr val="accent1">
              <a:lumMod val="50000"/>
            </a:schemeClr>
          </a:solidFill>
        </p:spPr>
        <p:style>
          <a:lnRef idx="3">
            <a:schemeClr val="lt1"/>
          </a:lnRef>
          <a:fillRef idx="1">
            <a:schemeClr val="accent5"/>
          </a:fillRef>
          <a:effectRef idx="1">
            <a:schemeClr val="accent5"/>
          </a:effectRef>
          <a:fontRef idx="minor">
            <a:schemeClr val="lt1"/>
          </a:fontRef>
        </p:style>
        <p:txBody>
          <a:bodyPr wrap="square" rtlCol="0" anchor="ctr">
            <a:noAutofit/>
          </a:bodyPr>
          <a:lstStyle/>
          <a:p>
            <a:pPr algn="ctr"/>
            <a:r>
              <a:rPr lang="en-US" b="1" smtClean="0">
                <a:solidFill>
                  <a:schemeClr val="bg1"/>
                </a:solidFill>
                <a:effectLst>
                  <a:outerShdw blurRad="50800" dist="38100" dir="2700000" algn="tl" rotWithShape="0">
                    <a:prstClr val="black">
                      <a:alpha val="40000"/>
                    </a:prstClr>
                  </a:outerShdw>
                </a:effectLst>
              </a:rPr>
              <a:t>DIN 912</a:t>
            </a:r>
            <a:endParaRPr lang="en-US" b="1">
              <a:solidFill>
                <a:schemeClr val="bg1"/>
              </a:solidFill>
              <a:effectLst>
                <a:outerShdw blurRad="50800" dist="38100" dir="2700000" algn="tl" rotWithShape="0">
                  <a:prstClr val="black">
                    <a:alpha val="40000"/>
                  </a:prstClr>
                </a:outerShdw>
              </a:effectLst>
            </a:endParaRPr>
          </a:p>
        </p:txBody>
      </p:sp>
      <p:sp>
        <p:nvSpPr>
          <p:cNvPr id="12" name="Rectangle 11"/>
          <p:cNvSpPr/>
          <p:nvPr/>
        </p:nvSpPr>
        <p:spPr>
          <a:xfrm>
            <a:off x="701040" y="1145702"/>
            <a:ext cx="2171700" cy="1796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ackgroundRemoval t="5795" b="93046" l="12000" r="88923"/>
                    </a14:imgEffect>
                  </a14:imgLayer>
                </a14:imgProps>
              </a:ext>
              <a:ext uri="{28A0092B-C50C-407E-A947-70E740481C1C}">
                <a14:useLocalDpi xmlns:a14="http://schemas.microsoft.com/office/drawing/2010/main" val="0"/>
              </a:ext>
            </a:extLst>
          </a:blip>
          <a:srcRect l="11812" t="10057" r="13765" b="7972"/>
          <a:stretch/>
        </p:blipFill>
        <p:spPr>
          <a:xfrm>
            <a:off x="473635" y="1309691"/>
            <a:ext cx="1551475" cy="1587895"/>
          </a:xfrm>
          <a:prstGeom prst="rect">
            <a:avLst/>
          </a:prstGeom>
        </p:spPr>
      </p:pic>
      <p:pic>
        <p:nvPicPr>
          <p:cNvPr id="60" name="Picture 59"/>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22505" y1="53271" x2="22718" y2="71729"/>
                      </a14:backgroundRemoval>
                    </a14:imgEffect>
                  </a14:imgLayer>
                </a14:imgProps>
              </a:ext>
              <a:ext uri="{28A0092B-C50C-407E-A947-70E740481C1C}">
                <a14:useLocalDpi xmlns:a14="http://schemas.microsoft.com/office/drawing/2010/main" val="0"/>
              </a:ext>
            </a:extLst>
          </a:blip>
          <a:srcRect l="11103" t="28703" r="16024" b="10690"/>
          <a:stretch/>
        </p:blipFill>
        <p:spPr>
          <a:xfrm>
            <a:off x="1729256" y="1403141"/>
            <a:ext cx="1344628" cy="1016199"/>
          </a:xfrm>
          <a:prstGeom prst="rect">
            <a:avLst/>
          </a:prstGeom>
        </p:spPr>
      </p:pic>
      <p:sp>
        <p:nvSpPr>
          <p:cNvPr id="67" name="Rectangle: Diagonal Corners Rounded 10">
            <a:extLst>
              <a:ext uri="{FF2B5EF4-FFF2-40B4-BE49-F238E27FC236}">
                <a16:creationId xmlns:a16="http://schemas.microsoft.com/office/drawing/2014/main" id="{B2D697F7-7597-4D84-ADD0-B6EE2D031515}"/>
              </a:ext>
            </a:extLst>
          </p:cNvPr>
          <p:cNvSpPr/>
          <p:nvPr/>
        </p:nvSpPr>
        <p:spPr>
          <a:xfrm>
            <a:off x="411311" y="5253882"/>
            <a:ext cx="5988289" cy="3881873"/>
          </a:xfrm>
          <a:prstGeom prst="round2DiagRect">
            <a:avLst>
              <a:gd name="adj1" fmla="val 2500"/>
              <a:gd name="adj2" fmla="val 0"/>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a:solidFill>
                <a:srgbClr val="0070C0"/>
              </a:solidFill>
              <a:latin typeface="Arial" panose="020B0604020202020204" pitchFamily="34" charset="0"/>
              <a:cs typeface="Arial" panose="020B0604020202020204" pitchFamily="34" charset="0"/>
            </a:endParaRPr>
          </a:p>
        </p:txBody>
      </p:sp>
      <p:sp>
        <p:nvSpPr>
          <p:cNvPr id="68" name="Rounded Rectangle 67"/>
          <p:cNvSpPr/>
          <p:nvPr/>
        </p:nvSpPr>
        <p:spPr>
          <a:xfrm>
            <a:off x="411311" y="4930089"/>
            <a:ext cx="3770870" cy="233747"/>
          </a:xfrm>
          <a:prstGeom prst="roundRect">
            <a:avLst/>
          </a:prstGeom>
          <a:solidFill>
            <a:srgbClr val="026A56"/>
          </a:solidFill>
          <a:ln>
            <a:solidFill>
              <a:srgbClr val="026A56"/>
            </a:solidFill>
          </a:ln>
        </p:spPr>
        <p:style>
          <a:lnRef idx="3">
            <a:schemeClr val="lt1"/>
          </a:lnRef>
          <a:fillRef idx="1">
            <a:schemeClr val="accent1"/>
          </a:fillRef>
          <a:effectRef idx="1">
            <a:schemeClr val="accent1"/>
          </a:effectRef>
          <a:fontRef idx="minor">
            <a:schemeClr val="lt1"/>
          </a:fontRef>
        </p:style>
        <p:txBody>
          <a:bodyPr wrap="square" rtlCol="0" anchor="ctr">
            <a:noAutofit/>
          </a:bodyPr>
          <a:lstStyle/>
          <a:p>
            <a:r>
              <a:rPr lang="en-US" sz="1200" smtClean="0"/>
              <a:t>2.Bulong </a:t>
            </a:r>
            <a:r>
              <a:rPr lang="en-US" sz="1200" err="1" smtClean="0"/>
              <a:t>Lục</a:t>
            </a:r>
            <a:r>
              <a:rPr lang="en-US" sz="1200" smtClean="0"/>
              <a:t> </a:t>
            </a:r>
            <a:r>
              <a:rPr lang="en-US" sz="1200" err="1" smtClean="0"/>
              <a:t>Giác</a:t>
            </a:r>
            <a:r>
              <a:rPr lang="en-US" sz="1200" smtClean="0"/>
              <a:t> </a:t>
            </a:r>
            <a:r>
              <a:rPr lang="en-US" sz="1200" err="1" smtClean="0"/>
              <a:t>Chìm</a:t>
            </a:r>
            <a:r>
              <a:rPr lang="en-US" sz="1200" smtClean="0"/>
              <a:t> </a:t>
            </a:r>
            <a:r>
              <a:rPr lang="en-US" sz="1200" err="1" smtClean="0"/>
              <a:t>Đầu</a:t>
            </a:r>
            <a:r>
              <a:rPr lang="en-US" sz="1200" smtClean="0"/>
              <a:t> </a:t>
            </a:r>
            <a:r>
              <a:rPr lang="en-US" sz="1200" err="1" smtClean="0"/>
              <a:t>Bằng</a:t>
            </a:r>
            <a:endParaRPr lang="en-US" sz="1200"/>
          </a:p>
        </p:txBody>
      </p:sp>
      <p:pic>
        <p:nvPicPr>
          <p:cNvPr id="13" name="Picture 12"/>
          <p:cNvPicPr>
            <a:picLocks noChangeAspect="1"/>
          </p:cNvPicPr>
          <p:nvPr/>
        </p:nvPicPr>
        <p:blipFill rotWithShape="1">
          <a:blip r:embed="rId7">
            <a:extLst>
              <a:ext uri="{28A0092B-C50C-407E-A947-70E740481C1C}">
                <a14:useLocalDpi xmlns:a14="http://schemas.microsoft.com/office/drawing/2010/main" val="0"/>
              </a:ext>
            </a:extLst>
          </a:blip>
          <a:srcRect t="16782" b="7787"/>
          <a:stretch/>
        </p:blipFill>
        <p:spPr>
          <a:xfrm>
            <a:off x="433213" y="5872459"/>
            <a:ext cx="5958767" cy="2509875"/>
          </a:xfrm>
          <a:prstGeom prst="rect">
            <a:avLst/>
          </a:prstGeom>
        </p:spPr>
      </p:pic>
      <p:sp>
        <p:nvSpPr>
          <p:cNvPr id="71" name="Rounded Rectangle 70"/>
          <p:cNvSpPr/>
          <p:nvPr/>
        </p:nvSpPr>
        <p:spPr>
          <a:xfrm>
            <a:off x="5085079" y="5283425"/>
            <a:ext cx="1286581" cy="322378"/>
          </a:xfrm>
          <a:prstGeom prst="roundRect">
            <a:avLst/>
          </a:prstGeom>
          <a:solidFill>
            <a:schemeClr val="accent1">
              <a:lumMod val="50000"/>
            </a:schemeClr>
          </a:solidFill>
        </p:spPr>
        <p:style>
          <a:lnRef idx="3">
            <a:schemeClr val="lt1"/>
          </a:lnRef>
          <a:fillRef idx="1">
            <a:schemeClr val="accent5"/>
          </a:fillRef>
          <a:effectRef idx="1">
            <a:schemeClr val="accent5"/>
          </a:effectRef>
          <a:fontRef idx="minor">
            <a:schemeClr val="lt1"/>
          </a:fontRef>
        </p:style>
        <p:txBody>
          <a:bodyPr wrap="square" rtlCol="0" anchor="ctr">
            <a:noAutofit/>
          </a:bodyPr>
          <a:lstStyle/>
          <a:p>
            <a:pPr algn="ctr"/>
            <a:r>
              <a:rPr lang="en-US" b="1" smtClean="0">
                <a:solidFill>
                  <a:schemeClr val="bg1"/>
                </a:solidFill>
                <a:effectLst>
                  <a:outerShdw blurRad="50800" dist="38100" dir="2700000" algn="tl" rotWithShape="0">
                    <a:prstClr val="black">
                      <a:alpha val="40000"/>
                    </a:prstClr>
                  </a:outerShdw>
                </a:effectLst>
              </a:rPr>
              <a:t>DIN 7991</a:t>
            </a:r>
            <a:endParaRPr lang="en-US" b="1">
              <a:solidFill>
                <a:schemeClr val="bg1"/>
              </a:solidFill>
              <a:effectLst>
                <a:outerShdw blurRad="50800" dist="38100" dir="2700000" algn="tl" rotWithShape="0">
                  <a:prstClr val="black">
                    <a:alpha val="40000"/>
                  </a:prstClr>
                </a:outerShdw>
              </a:effectLst>
            </a:endParaRPr>
          </a:p>
        </p:txBody>
      </p:sp>
      <p:sp>
        <p:nvSpPr>
          <p:cNvPr id="75" name="Rectangle 74"/>
          <p:cNvSpPr/>
          <p:nvPr/>
        </p:nvSpPr>
        <p:spPr>
          <a:xfrm>
            <a:off x="2018375" y="5376135"/>
            <a:ext cx="1309026" cy="15657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3" name="Picture 72"/>
          <p:cNvPicPr>
            <a:picLocks noChangeAspect="1"/>
          </p:cNvPicPr>
          <p:nvPr/>
        </p:nvPicPr>
        <p:blipFill rotWithShape="1">
          <a:blip r:embed="rId8">
            <a:extLst>
              <a:ext uri="{BEBA8EAE-BF5A-486C-A8C5-ECC9F3942E4B}">
                <a14:imgProps xmlns:a14="http://schemas.microsoft.com/office/drawing/2010/main">
                  <a14:imgLayer r:embed="rId9">
                    <a14:imgEffect>
                      <a14:backgroundRemoval t="1867" b="95467" l="7400" r="93400"/>
                    </a14:imgEffect>
                  </a14:imgLayer>
                </a14:imgProps>
              </a:ext>
              <a:ext uri="{28A0092B-C50C-407E-A947-70E740481C1C}">
                <a14:useLocalDpi xmlns:a14="http://schemas.microsoft.com/office/drawing/2010/main" val="0"/>
              </a:ext>
            </a:extLst>
          </a:blip>
          <a:srcRect l="7419" r="6049" b="4907"/>
          <a:stretch/>
        </p:blipFill>
        <p:spPr>
          <a:xfrm>
            <a:off x="1972081" y="5953636"/>
            <a:ext cx="908279" cy="748604"/>
          </a:xfrm>
          <a:prstGeom prst="rect">
            <a:avLst/>
          </a:prstGeom>
        </p:spPr>
      </p:pic>
      <p:pic>
        <p:nvPicPr>
          <p:cNvPr id="74" name="Picture 73"/>
          <p:cNvPicPr>
            <a:picLocks noChangeAspect="1"/>
          </p:cNvPicPr>
          <p:nvPr/>
        </p:nvPicPr>
        <p:blipFill>
          <a:blip r:embed="rId10">
            <a:extLst>
              <a:ext uri="{BEBA8EAE-BF5A-486C-A8C5-ECC9F3942E4B}">
                <a14:imgProps xmlns:a14="http://schemas.microsoft.com/office/drawing/2010/main">
                  <a14:imgLayer r:embed="rId11">
                    <a14:imgEffect>
                      <a14:backgroundRemoval t="500" b="97750" l="0" r="97000">
                        <a14:foregroundMark x1="77750" y1="38000" x2="77750" y2="38000"/>
                        <a14:foregroundMark x1="69000" y1="83250" x2="72000" y2="85750"/>
                      </a14:backgroundRemoval>
                    </a14:imgEffect>
                  </a14:imgLayer>
                </a14:imgProps>
              </a:ext>
              <a:ext uri="{28A0092B-C50C-407E-A947-70E740481C1C}">
                <a14:useLocalDpi xmlns:a14="http://schemas.microsoft.com/office/drawing/2010/main" val="0"/>
              </a:ext>
            </a:extLst>
          </a:blip>
          <a:stretch>
            <a:fillRect/>
          </a:stretch>
        </p:blipFill>
        <p:spPr>
          <a:xfrm>
            <a:off x="470136" y="5721077"/>
            <a:ext cx="1396827" cy="1396827"/>
          </a:xfrm>
          <a:prstGeom prst="rect">
            <a:avLst/>
          </a:prstGeom>
        </p:spPr>
      </p:pic>
      <p:sp>
        <p:nvSpPr>
          <p:cNvPr id="5" name="TextBox 4"/>
          <p:cNvSpPr txBox="1"/>
          <p:nvPr/>
        </p:nvSpPr>
        <p:spPr>
          <a:xfrm>
            <a:off x="473635" y="4052386"/>
            <a:ext cx="3649397" cy="646331"/>
          </a:xfrm>
          <a:prstGeom prst="rect">
            <a:avLst/>
          </a:prstGeom>
          <a:noFill/>
        </p:spPr>
        <p:txBody>
          <a:bodyPr wrap="none" rtlCol="0">
            <a:spAutoFit/>
          </a:bodyPr>
          <a:lstStyle/>
          <a:p>
            <a:r>
              <a:rPr lang="en-US" sz="1200" b="1" smtClean="0">
                <a:solidFill>
                  <a:srgbClr val="FF0000"/>
                </a:solidFill>
              </a:rPr>
              <a:t>Ví Dụ Đặt Hàng : Bu Lông Inox 304 LGC Đầu Trụ M4x12</a:t>
            </a:r>
          </a:p>
          <a:p>
            <a:r>
              <a:rPr lang="en-US" sz="1200" b="1" smtClean="0">
                <a:solidFill>
                  <a:srgbClr val="FF0000"/>
                </a:solidFill>
              </a:rPr>
              <a:t>   M4 : Tức là d = 4 mm</a:t>
            </a:r>
          </a:p>
          <a:p>
            <a:r>
              <a:rPr lang="en-US" sz="1200" b="1" smtClean="0">
                <a:solidFill>
                  <a:srgbClr val="FF0000"/>
                </a:solidFill>
              </a:rPr>
              <a:t>   12 : Tức là L = 12 mm</a:t>
            </a:r>
          </a:p>
        </p:txBody>
      </p:sp>
      <p:sp>
        <p:nvSpPr>
          <p:cNvPr id="46" name="TextBox 45"/>
          <p:cNvSpPr txBox="1"/>
          <p:nvPr/>
        </p:nvSpPr>
        <p:spPr>
          <a:xfrm>
            <a:off x="451380" y="8375702"/>
            <a:ext cx="3761479" cy="646331"/>
          </a:xfrm>
          <a:prstGeom prst="rect">
            <a:avLst/>
          </a:prstGeom>
          <a:noFill/>
        </p:spPr>
        <p:txBody>
          <a:bodyPr wrap="none" rtlCol="0">
            <a:spAutoFit/>
          </a:bodyPr>
          <a:lstStyle/>
          <a:p>
            <a:r>
              <a:rPr lang="en-US" sz="1200" b="1" smtClean="0">
                <a:solidFill>
                  <a:srgbClr val="FF0000"/>
                </a:solidFill>
              </a:rPr>
              <a:t>Ví Dụ Đặt Hàng : Bu Lông Inox 304 LGC Đầu Bằng M4x16</a:t>
            </a:r>
          </a:p>
          <a:p>
            <a:r>
              <a:rPr lang="en-US" sz="1200" b="1" smtClean="0">
                <a:solidFill>
                  <a:srgbClr val="FF0000"/>
                </a:solidFill>
              </a:rPr>
              <a:t>   M4 : Tức là d = 4 mm</a:t>
            </a:r>
          </a:p>
          <a:p>
            <a:r>
              <a:rPr lang="en-US" sz="1200" b="1" smtClean="0">
                <a:solidFill>
                  <a:srgbClr val="FF0000"/>
                </a:solidFill>
              </a:rPr>
              <a:t>   16 : Tức là L = 16 mm</a:t>
            </a:r>
          </a:p>
        </p:txBody>
      </p:sp>
      <p:sp>
        <p:nvSpPr>
          <p:cNvPr id="47" name="Rectangle: Diagonal Corners Rounded 7">
            <a:extLst>
              <a:ext uri="{FF2B5EF4-FFF2-40B4-BE49-F238E27FC236}">
                <a16:creationId xmlns:a16="http://schemas.microsoft.com/office/drawing/2014/main" id="{8EF31BFD-B118-4854-BDD3-F6D47FF7FAD9}"/>
              </a:ext>
            </a:extLst>
          </p:cNvPr>
          <p:cNvSpPr/>
          <p:nvPr/>
        </p:nvSpPr>
        <p:spPr>
          <a:xfrm>
            <a:off x="357900" y="180117"/>
            <a:ext cx="6120000" cy="246221"/>
          </a:xfrm>
          <a:prstGeom prst="round2DiagRect">
            <a:avLst/>
          </a:prstGeom>
          <a:solidFill>
            <a:srgbClr val="026A56"/>
          </a:solidFill>
          <a:ln>
            <a:solidFill>
              <a:srgbClr val="026A56"/>
            </a:solidFill>
          </a:ln>
        </p:spPr>
        <p:style>
          <a:lnRef idx="3">
            <a:schemeClr val="lt1"/>
          </a:lnRef>
          <a:fillRef idx="1">
            <a:schemeClr val="accent1"/>
          </a:fillRef>
          <a:effectRef idx="1">
            <a:schemeClr val="accent1"/>
          </a:effectRef>
          <a:fontRef idx="minor">
            <a:schemeClr val="lt1"/>
          </a:fontRef>
        </p:style>
        <p:txBody>
          <a:bodyPr rtlCol="0" anchor="ctr"/>
          <a:lstStyle/>
          <a:p>
            <a:r>
              <a:rPr lang="en-US" sz="1000">
                <a:solidFill>
                  <a:schemeClr val="bg1"/>
                </a:solidFill>
                <a:latin typeface="Arial" panose="020B0604020202020204" pitchFamily="34" charset="0"/>
                <a:cs typeface="Arial" panose="020B0604020202020204" pitchFamily="34" charset="0"/>
              </a:rPr>
              <a:t>I. BULONG - THANH REN - ĐAI ỐC - VÍT</a:t>
            </a:r>
          </a:p>
        </p:txBody>
      </p:sp>
      <p:sp>
        <p:nvSpPr>
          <p:cNvPr id="32" name="Round Diagonal Corner Rectangle 31"/>
          <p:cNvSpPr/>
          <p:nvPr/>
        </p:nvSpPr>
        <p:spPr>
          <a:xfrm>
            <a:off x="288420" y="426338"/>
            <a:ext cx="6120000" cy="8806690"/>
          </a:xfrm>
          <a:prstGeom prst="round2DiagRect">
            <a:avLst>
              <a:gd name="adj1" fmla="val 1372"/>
              <a:gd name="adj2" fmla="val 0"/>
            </a:avLst>
          </a:prstGeom>
          <a:noFill/>
          <a:ln w="12700">
            <a:solidFill>
              <a:schemeClr val="bg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gn="ctr"/>
            <a:endParaRPr lang="en-US"/>
          </a:p>
        </p:txBody>
      </p:sp>
      <p:grpSp>
        <p:nvGrpSpPr>
          <p:cNvPr id="27" name="Group 26"/>
          <p:cNvGrpSpPr/>
          <p:nvPr/>
        </p:nvGrpSpPr>
        <p:grpSpPr>
          <a:xfrm>
            <a:off x="412510" y="9509040"/>
            <a:ext cx="5988290" cy="409383"/>
            <a:chOff x="412510" y="9509040"/>
            <a:chExt cx="5988290" cy="409383"/>
          </a:xfrm>
        </p:grpSpPr>
        <p:sp>
          <p:nvSpPr>
            <p:cNvPr id="28" name="Rectangle: Diagonal Corners Rounded 19">
              <a:extLst>
                <a:ext uri="{FF2B5EF4-FFF2-40B4-BE49-F238E27FC236}">
                  <a16:creationId xmlns:a16="http://schemas.microsoft.com/office/drawing/2014/main" id="{16274458-7725-43DB-B89F-32008569EE44}"/>
                </a:ext>
              </a:extLst>
            </p:cNvPr>
            <p:cNvSpPr/>
            <p:nvPr/>
          </p:nvSpPr>
          <p:spPr>
            <a:xfrm>
              <a:off x="412822" y="9509040"/>
              <a:ext cx="5987978" cy="246219"/>
            </a:xfrm>
            <a:prstGeom prst="round2DiagRect">
              <a:avLst>
                <a:gd name="adj1" fmla="val 21825"/>
                <a:gd name="adj2" fmla="val 0"/>
              </a:avLst>
            </a:prstGeom>
            <a:solidFill>
              <a:srgbClr val="026A56"/>
            </a:solidFill>
            <a:ln w="12700">
              <a:solidFill>
                <a:srgbClr val="026A56"/>
              </a:solidFill>
            </a:ln>
          </p:spPr>
          <p:style>
            <a:lnRef idx="3">
              <a:schemeClr val="lt1"/>
            </a:lnRef>
            <a:fillRef idx="1">
              <a:schemeClr val="accent1"/>
            </a:fillRef>
            <a:effectRef idx="1">
              <a:schemeClr val="accent1"/>
            </a:effectRef>
            <a:fontRef idx="minor">
              <a:schemeClr val="lt1"/>
            </a:fontRef>
          </p:style>
          <p:txBody>
            <a:bodyPr rtlCol="0" anchor="ctr"/>
            <a:lstStyle/>
            <a:p>
              <a:pPr algn="r"/>
              <a:r>
                <a:rPr lang="en-US" sz="1000" smtClean="0">
                  <a:solidFill>
                    <a:schemeClr val="bg1"/>
                  </a:solidFill>
                  <a:latin typeface="Arial" panose="020B0604020202020204" pitchFamily="34" charset="0"/>
                  <a:cs typeface="Arial" panose="020B0604020202020204" pitchFamily="34" charset="0"/>
                </a:rPr>
                <a:t>Công ty TNHH Công Nghiệp DAICHI - </a:t>
              </a:r>
              <a:r>
                <a:rPr lang="en-US" sz="1000">
                  <a:solidFill>
                    <a:schemeClr val="bg1"/>
                  </a:solidFill>
                  <a:latin typeface="Arial" panose="020B0604020202020204" pitchFamily="34" charset="0"/>
                  <a:cs typeface="Arial" panose="020B0604020202020204" pitchFamily="34" charset="0"/>
                </a:rPr>
                <a:t>Hotline: </a:t>
              </a:r>
              <a:r>
                <a:rPr lang="en-US" sz="1000" smtClean="0">
                  <a:solidFill>
                    <a:schemeClr val="bg1"/>
                  </a:solidFill>
                  <a:latin typeface="Arial" panose="020B0604020202020204" pitchFamily="34" charset="0"/>
                  <a:cs typeface="Arial" panose="020B0604020202020204" pitchFamily="34" charset="0"/>
                </a:rPr>
                <a:t>0966.919.212</a:t>
              </a:r>
              <a:endParaRPr lang="en-US" sz="1000">
                <a:solidFill>
                  <a:schemeClr val="bg1"/>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8E6F2152-0DE4-493E-9476-3EBE412045B0}"/>
                </a:ext>
              </a:extLst>
            </p:cNvPr>
            <p:cNvSpPr txBox="1"/>
            <p:nvPr/>
          </p:nvSpPr>
          <p:spPr>
            <a:xfrm>
              <a:off x="412510" y="9733757"/>
              <a:ext cx="3179050" cy="184666"/>
            </a:xfrm>
            <a:prstGeom prst="rect">
              <a:avLst/>
            </a:prstGeom>
            <a:noFill/>
          </p:spPr>
          <p:txBody>
            <a:bodyPr wrap="square" rtlCol="0">
              <a:spAutoFit/>
            </a:bodyPr>
            <a:lstStyle/>
            <a:p>
              <a:r>
                <a:rPr lang="en-US" sz="600">
                  <a:latin typeface="Arial" panose="020B0604020202020204" pitchFamily="34" charset="0"/>
                  <a:cs typeface="Arial" panose="020B0604020202020204" pitchFamily="34" charset="0"/>
                </a:rPr>
                <a:t> </a:t>
              </a:r>
              <a:r>
                <a:rPr lang="en-US" sz="600" smtClean="0">
                  <a:latin typeface="Arial" panose="020B0604020202020204" pitchFamily="34" charset="0"/>
                  <a:cs typeface="Arial" panose="020B0604020202020204" pitchFamily="34" charset="0"/>
                  <a:hlinkClick r:id="rId12"/>
                </a:rPr>
                <a:t>www.chichi.vn</a:t>
              </a:r>
              <a:r>
                <a:rPr lang="en-US" sz="600" smtClean="0">
                  <a:latin typeface="Arial" panose="020B0604020202020204" pitchFamily="34" charset="0"/>
                  <a:cs typeface="Arial" panose="020B0604020202020204" pitchFamily="34" charset="0"/>
                </a:rPr>
                <a:t>   </a:t>
              </a:r>
              <a:r>
                <a:rPr lang="en-US" sz="600" smtClean="0">
                  <a:latin typeface="Arial" panose="020B0604020202020204" pitchFamily="34" charset="0"/>
                  <a:cs typeface="Arial" panose="020B0604020202020204" pitchFamily="34" charset="0"/>
                  <a:hlinkClick r:id="rId13"/>
                </a:rPr>
                <a:t>www.bulongdaichi.com</a:t>
              </a:r>
              <a:r>
                <a:rPr lang="en-US" sz="600" smtClean="0">
                  <a:latin typeface="Arial" panose="020B0604020202020204" pitchFamily="34" charset="0"/>
                  <a:cs typeface="Arial" panose="020B0604020202020204" pitchFamily="34" charset="0"/>
                </a:rPr>
                <a:t>  </a:t>
              </a:r>
              <a:r>
                <a:rPr lang="en-US" sz="600">
                  <a:latin typeface="Arial" panose="020B0604020202020204" pitchFamily="34" charset="0"/>
                  <a:cs typeface="Arial" panose="020B0604020202020204" pitchFamily="34" charset="0"/>
                </a:rPr>
                <a:t>- Email: </a:t>
              </a:r>
              <a:r>
                <a:rPr lang="en-US" sz="600" smtClean="0">
                  <a:latin typeface="Arial" panose="020B0604020202020204" pitchFamily="34" charset="0"/>
                  <a:cs typeface="Arial" panose="020B0604020202020204" pitchFamily="34" charset="0"/>
                </a:rPr>
                <a:t>nguyendinhchi.34vn@gmail.com</a:t>
              </a:r>
              <a:endParaRPr lang="en-US" sz="600">
                <a:latin typeface="Arial" panose="020B0604020202020204" pitchFamily="34" charset="0"/>
                <a:cs typeface="Arial" panose="020B0604020202020204" pitchFamily="34" charset="0"/>
              </a:endParaRPr>
            </a:p>
          </p:txBody>
        </p:sp>
      </p:grpSp>
      <p:pic>
        <p:nvPicPr>
          <p:cNvPr id="6" name="Pictur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62281" y="1008427"/>
            <a:ext cx="584199" cy="321834"/>
          </a:xfrm>
          <a:prstGeom prst="rect">
            <a:avLst/>
          </a:prstGeom>
        </p:spPr>
      </p:pic>
      <p:pic>
        <p:nvPicPr>
          <p:cNvPr id="31" name="Picture 3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51380" y="5297473"/>
            <a:ext cx="584199" cy="321834"/>
          </a:xfrm>
          <a:prstGeom prst="rect">
            <a:avLst/>
          </a:prstGeom>
        </p:spPr>
      </p:pic>
    </p:spTree>
    <p:extLst>
      <p:ext uri="{BB962C8B-B14F-4D97-AF65-F5344CB8AC3E}">
        <p14:creationId xmlns:p14="http://schemas.microsoft.com/office/powerpoint/2010/main" val="20975600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Diagonal Corners Rounded 10">
            <a:extLst>
              <a:ext uri="{FF2B5EF4-FFF2-40B4-BE49-F238E27FC236}">
                <a16:creationId xmlns:a16="http://schemas.microsoft.com/office/drawing/2014/main" id="{B2D697F7-7597-4D84-ADD0-B6EE2D031515}"/>
              </a:ext>
            </a:extLst>
          </p:cNvPr>
          <p:cNvSpPr/>
          <p:nvPr/>
        </p:nvSpPr>
        <p:spPr>
          <a:xfrm>
            <a:off x="420131" y="975948"/>
            <a:ext cx="5988289" cy="3766882"/>
          </a:xfrm>
          <a:prstGeom prst="round2DiagRect">
            <a:avLst>
              <a:gd name="adj1" fmla="val 2500"/>
              <a:gd name="adj2" fmla="val 0"/>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a:solidFill>
                <a:srgbClr val="0070C0"/>
              </a:solidFill>
              <a:latin typeface="Arial" panose="020B0604020202020204" pitchFamily="34" charset="0"/>
              <a:cs typeface="Arial" panose="020B0604020202020204" pitchFamily="34" charset="0"/>
            </a:endParaRPr>
          </a:p>
        </p:txBody>
      </p:sp>
      <p:cxnSp>
        <p:nvCxnSpPr>
          <p:cNvPr id="26" name="Straight Connector 25">
            <a:extLst>
              <a:ext uri="{FF2B5EF4-FFF2-40B4-BE49-F238E27FC236}">
                <a16:creationId xmlns:a16="http://schemas.microsoft.com/office/drawing/2014/main" id="{70DE6337-6BDA-4D26-9EDC-DB0DFEDA7AD9}"/>
              </a:ext>
            </a:extLst>
          </p:cNvPr>
          <p:cNvCxnSpPr>
            <a:cxnSpLocks/>
          </p:cNvCxnSpPr>
          <p:nvPr/>
        </p:nvCxnSpPr>
        <p:spPr>
          <a:xfrm>
            <a:off x="412510" y="9298919"/>
            <a:ext cx="5988290" cy="0"/>
          </a:xfrm>
          <a:prstGeom prst="line">
            <a:avLst/>
          </a:prstGeom>
          <a:ln w="12700">
            <a:solidFill>
              <a:srgbClr val="FFC000"/>
            </a:solidFill>
          </a:ln>
        </p:spPr>
        <p:style>
          <a:lnRef idx="3">
            <a:schemeClr val="accent1"/>
          </a:lnRef>
          <a:fillRef idx="0">
            <a:schemeClr val="accent1"/>
          </a:fillRef>
          <a:effectRef idx="2">
            <a:schemeClr val="accent1"/>
          </a:effectRef>
          <a:fontRef idx="minor">
            <a:schemeClr val="tx1"/>
          </a:fontRef>
        </p:style>
      </p:cxnSp>
      <p:sp>
        <p:nvSpPr>
          <p:cNvPr id="14" name="TextBox 13">
            <a:extLst>
              <a:ext uri="{FF2B5EF4-FFF2-40B4-BE49-F238E27FC236}">
                <a16:creationId xmlns:a16="http://schemas.microsoft.com/office/drawing/2014/main" id="{B44BF219-D50B-4C26-8758-7FCDB56E1C50}"/>
              </a:ext>
            </a:extLst>
          </p:cNvPr>
          <p:cNvSpPr txBox="1"/>
          <p:nvPr/>
        </p:nvSpPr>
        <p:spPr>
          <a:xfrm>
            <a:off x="6043612" y="9255888"/>
            <a:ext cx="357187" cy="246221"/>
          </a:xfrm>
          <a:prstGeom prst="rect">
            <a:avLst/>
          </a:prstGeom>
          <a:noFill/>
        </p:spPr>
        <p:txBody>
          <a:bodyPr wrap="square" rtlCol="0">
            <a:spAutoFit/>
          </a:bodyPr>
          <a:lstStyle/>
          <a:p>
            <a:r>
              <a:rPr lang="en-US" sz="1000" b="1" smtClean="0">
                <a:solidFill>
                  <a:srgbClr val="0070C0"/>
                </a:solidFill>
                <a:latin typeface="Arial" panose="020B0604020202020204" pitchFamily="34" charset="0"/>
                <a:cs typeface="Arial" panose="020B0604020202020204" pitchFamily="34" charset="0"/>
              </a:rPr>
              <a:t>05</a:t>
            </a:r>
            <a:endParaRPr lang="en-US" sz="1000" b="1">
              <a:solidFill>
                <a:srgbClr val="0070C0"/>
              </a:solidFill>
              <a:latin typeface="Arial" panose="020B0604020202020204" pitchFamily="34" charset="0"/>
              <a:cs typeface="Arial" panose="020B0604020202020204" pitchFamily="34" charset="0"/>
            </a:endParaRPr>
          </a:p>
        </p:txBody>
      </p:sp>
      <p:sp>
        <p:nvSpPr>
          <p:cNvPr id="2" name="Rounded Rectangle 1"/>
          <p:cNvSpPr/>
          <p:nvPr/>
        </p:nvSpPr>
        <p:spPr>
          <a:xfrm>
            <a:off x="420130" y="680102"/>
            <a:ext cx="3770870" cy="216000"/>
          </a:xfrm>
          <a:prstGeom prst="roundRect">
            <a:avLst/>
          </a:prstGeom>
          <a:solidFill>
            <a:srgbClr val="026A56"/>
          </a:solidFill>
          <a:ln>
            <a:solidFill>
              <a:srgbClr val="026A56"/>
            </a:solidFill>
          </a:ln>
        </p:spPr>
        <p:style>
          <a:lnRef idx="3">
            <a:schemeClr val="lt1"/>
          </a:lnRef>
          <a:fillRef idx="1">
            <a:schemeClr val="accent1"/>
          </a:fillRef>
          <a:effectRef idx="1">
            <a:schemeClr val="accent1"/>
          </a:effectRef>
          <a:fontRef idx="minor">
            <a:schemeClr val="lt1"/>
          </a:fontRef>
        </p:style>
        <p:txBody>
          <a:bodyPr wrap="square" rtlCol="0" anchor="ctr">
            <a:noAutofit/>
          </a:bodyPr>
          <a:lstStyle/>
          <a:p>
            <a:r>
              <a:rPr lang="en-US" sz="1200" smtClean="0"/>
              <a:t>3.Bulong </a:t>
            </a:r>
            <a:r>
              <a:rPr lang="en-US" sz="1200" err="1" smtClean="0"/>
              <a:t>Lục</a:t>
            </a:r>
            <a:r>
              <a:rPr lang="en-US" sz="1200" smtClean="0"/>
              <a:t> </a:t>
            </a:r>
            <a:r>
              <a:rPr lang="en-US" sz="1200" err="1" smtClean="0"/>
              <a:t>giác</a:t>
            </a:r>
            <a:r>
              <a:rPr lang="en-US" sz="1200" smtClean="0"/>
              <a:t> </a:t>
            </a:r>
            <a:r>
              <a:rPr lang="en-US" sz="1200" err="1" smtClean="0"/>
              <a:t>chìm</a:t>
            </a:r>
            <a:r>
              <a:rPr lang="en-US" sz="1200" smtClean="0"/>
              <a:t> </a:t>
            </a:r>
            <a:r>
              <a:rPr lang="en-US" sz="1200" err="1" smtClean="0"/>
              <a:t>đầu</a:t>
            </a:r>
            <a:r>
              <a:rPr lang="en-US" sz="1200" smtClean="0"/>
              <a:t>  </a:t>
            </a:r>
            <a:r>
              <a:rPr lang="en-US" sz="1200" err="1" smtClean="0"/>
              <a:t>cầu</a:t>
            </a:r>
            <a:endParaRPr lang="en-US" sz="1200"/>
          </a:p>
        </p:txBody>
      </p:sp>
      <p:sp>
        <p:nvSpPr>
          <p:cNvPr id="67" name="Rectangle: Diagonal Corners Rounded 10">
            <a:extLst>
              <a:ext uri="{FF2B5EF4-FFF2-40B4-BE49-F238E27FC236}">
                <a16:creationId xmlns:a16="http://schemas.microsoft.com/office/drawing/2014/main" id="{B2D697F7-7597-4D84-ADD0-B6EE2D031515}"/>
              </a:ext>
            </a:extLst>
          </p:cNvPr>
          <p:cNvSpPr/>
          <p:nvPr/>
        </p:nvSpPr>
        <p:spPr>
          <a:xfrm>
            <a:off x="411311" y="5238642"/>
            <a:ext cx="5988289" cy="3988373"/>
          </a:xfrm>
          <a:prstGeom prst="round2DiagRect">
            <a:avLst>
              <a:gd name="adj1" fmla="val 2500"/>
              <a:gd name="adj2" fmla="val 0"/>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a:solidFill>
                <a:srgbClr val="0070C0"/>
              </a:solidFill>
              <a:latin typeface="Arial" panose="020B0604020202020204" pitchFamily="34" charset="0"/>
              <a:cs typeface="Arial" panose="020B0604020202020204" pitchFamily="34" charset="0"/>
            </a:endParaRPr>
          </a:p>
        </p:txBody>
      </p:sp>
      <p:sp>
        <p:nvSpPr>
          <p:cNvPr id="68" name="Rounded Rectangle 67"/>
          <p:cNvSpPr/>
          <p:nvPr/>
        </p:nvSpPr>
        <p:spPr>
          <a:xfrm>
            <a:off x="411311" y="4960272"/>
            <a:ext cx="3770870" cy="216000"/>
          </a:xfrm>
          <a:prstGeom prst="roundRect">
            <a:avLst/>
          </a:prstGeom>
          <a:solidFill>
            <a:srgbClr val="026A56"/>
          </a:solidFill>
          <a:ln>
            <a:solidFill>
              <a:srgbClr val="026A56"/>
            </a:solidFill>
          </a:ln>
        </p:spPr>
        <p:style>
          <a:lnRef idx="3">
            <a:schemeClr val="lt1"/>
          </a:lnRef>
          <a:fillRef idx="1">
            <a:schemeClr val="accent1"/>
          </a:fillRef>
          <a:effectRef idx="1">
            <a:schemeClr val="accent1"/>
          </a:effectRef>
          <a:fontRef idx="minor">
            <a:schemeClr val="lt1"/>
          </a:fontRef>
        </p:style>
        <p:txBody>
          <a:bodyPr wrap="square" rtlCol="0" anchor="ctr">
            <a:noAutofit/>
          </a:bodyPr>
          <a:lstStyle/>
          <a:p>
            <a:r>
              <a:rPr lang="en-US" sz="1200" smtClean="0"/>
              <a:t>4.Bulong </a:t>
            </a:r>
            <a:r>
              <a:rPr lang="en-US" sz="1200" err="1" smtClean="0"/>
              <a:t>Lục</a:t>
            </a:r>
            <a:r>
              <a:rPr lang="en-US" sz="1200" smtClean="0"/>
              <a:t> </a:t>
            </a:r>
            <a:r>
              <a:rPr lang="en-US" sz="1200" err="1" smtClean="0"/>
              <a:t>Giác</a:t>
            </a:r>
            <a:r>
              <a:rPr lang="en-US" sz="1200" smtClean="0"/>
              <a:t> </a:t>
            </a:r>
            <a:r>
              <a:rPr lang="en-US" sz="1200" err="1" smtClean="0"/>
              <a:t>Ngoài</a:t>
            </a:r>
            <a:r>
              <a:rPr lang="en-US" sz="1200" smtClean="0"/>
              <a:t>, Ren </a:t>
            </a:r>
            <a:r>
              <a:rPr lang="en-US" sz="1200" err="1" smtClean="0"/>
              <a:t>Suốt</a:t>
            </a:r>
            <a:endParaRPr lang="en-US" sz="1200"/>
          </a:p>
        </p:txBody>
      </p:sp>
      <p:sp>
        <p:nvSpPr>
          <p:cNvPr id="75" name="Rectangle 74"/>
          <p:cNvSpPr/>
          <p:nvPr/>
        </p:nvSpPr>
        <p:spPr>
          <a:xfrm>
            <a:off x="2018375" y="5360895"/>
            <a:ext cx="1309026" cy="15657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895" y="1386913"/>
            <a:ext cx="5930765" cy="2719149"/>
          </a:xfrm>
          <a:prstGeom prst="rect">
            <a:avLst/>
          </a:prstGeom>
        </p:spPr>
      </p:pic>
      <p:sp>
        <p:nvSpPr>
          <p:cNvPr id="11" name="Rectangle 10"/>
          <p:cNvSpPr/>
          <p:nvPr/>
        </p:nvSpPr>
        <p:spPr>
          <a:xfrm>
            <a:off x="2491739" y="1026598"/>
            <a:ext cx="3900241" cy="8331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Rounded Rectangle 3"/>
          <p:cNvSpPr/>
          <p:nvPr/>
        </p:nvSpPr>
        <p:spPr>
          <a:xfrm>
            <a:off x="5097779" y="995828"/>
            <a:ext cx="1286581" cy="322378"/>
          </a:xfrm>
          <a:prstGeom prst="roundRect">
            <a:avLst/>
          </a:prstGeom>
          <a:solidFill>
            <a:schemeClr val="accent1">
              <a:lumMod val="50000"/>
            </a:schemeClr>
          </a:solidFill>
        </p:spPr>
        <p:style>
          <a:lnRef idx="3">
            <a:schemeClr val="lt1"/>
          </a:lnRef>
          <a:fillRef idx="1">
            <a:schemeClr val="accent5"/>
          </a:fillRef>
          <a:effectRef idx="1">
            <a:schemeClr val="accent5"/>
          </a:effectRef>
          <a:fontRef idx="minor">
            <a:schemeClr val="lt1"/>
          </a:fontRef>
        </p:style>
        <p:txBody>
          <a:bodyPr wrap="square" rtlCol="0" anchor="ctr">
            <a:noAutofit/>
          </a:bodyPr>
          <a:lstStyle/>
          <a:p>
            <a:pPr algn="ctr"/>
            <a:r>
              <a:rPr lang="en-US" b="1" smtClean="0">
                <a:solidFill>
                  <a:schemeClr val="bg1"/>
                </a:solidFill>
                <a:effectLst>
                  <a:outerShdw blurRad="50800" dist="38100" dir="2700000" algn="tl" rotWithShape="0">
                    <a:prstClr val="black">
                      <a:alpha val="40000"/>
                    </a:prstClr>
                  </a:outerShdw>
                </a:effectLst>
              </a:rPr>
              <a:t>DIN 7380</a:t>
            </a:r>
            <a:endParaRPr lang="en-US" b="1">
              <a:solidFill>
                <a:schemeClr val="bg1"/>
              </a:solidFill>
              <a:effectLst>
                <a:outerShdw blurRad="50800" dist="38100" dir="2700000" algn="tl" rotWithShape="0">
                  <a:prstClr val="black">
                    <a:alpha val="40000"/>
                  </a:prstClr>
                </a:outerShdw>
              </a:effectLst>
            </a:endParaRPr>
          </a:p>
        </p:txBody>
      </p:sp>
      <p:sp>
        <p:nvSpPr>
          <p:cNvPr id="12" name="Rectangle 11"/>
          <p:cNvSpPr/>
          <p:nvPr/>
        </p:nvSpPr>
        <p:spPr>
          <a:xfrm>
            <a:off x="701040" y="1124602"/>
            <a:ext cx="2171700" cy="1796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8" name="Picture 27"/>
          <p:cNvPicPr>
            <a:picLocks noChangeAspect="1"/>
          </p:cNvPicPr>
          <p:nvPr/>
        </p:nvPicPr>
        <p:blipFill rotWithShape="1">
          <a:blip r:embed="rId3">
            <a:extLst>
              <a:ext uri="{BEBA8EAE-BF5A-486C-A8C5-ECC9F3942E4B}">
                <a14:imgProps xmlns:a14="http://schemas.microsoft.com/office/drawing/2010/main">
                  <a14:imgLayer r:embed="rId4">
                    <a14:imgEffect>
                      <a14:backgroundRemoval t="24250" b="90000" l="2500" r="92500">
                        <a14:foregroundMark x1="45500" y1="35500" x2="40500" y2="43500"/>
                        <a14:foregroundMark x1="40500" y1="38750" x2="38500" y2="45500"/>
                        <a14:foregroundMark x1="7000" y1="50500" x2="24000" y2="46250"/>
                        <a14:foregroundMark x1="13500" y1="47500" x2="21500" y2="46250"/>
                        <a14:foregroundMark x1="89250" y1="30750" x2="89500" y2="40250"/>
                        <a14:foregroundMark x1="83500" y1="28250" x2="89000" y2="33750"/>
                        <a14:foregroundMark x1="56750" y1="28750" x2="81000" y2="32000"/>
                        <a14:foregroundMark x1="54750" y1="28500" x2="51500" y2="35000"/>
                        <a14:foregroundMark x1="43750" y1="33750" x2="36250" y2="38250"/>
                      </a14:backgroundRemoval>
                    </a14:imgEffect>
                  </a14:imgLayer>
                </a14:imgProps>
              </a:ext>
              <a:ext uri="{28A0092B-C50C-407E-A947-70E740481C1C}">
                <a14:useLocalDpi xmlns:a14="http://schemas.microsoft.com/office/drawing/2010/main" val="0"/>
              </a:ext>
            </a:extLst>
          </a:blip>
          <a:srcRect t="25220" r="7289" b="12302"/>
          <a:stretch/>
        </p:blipFill>
        <p:spPr>
          <a:xfrm>
            <a:off x="462515" y="1467763"/>
            <a:ext cx="1609908" cy="1084937"/>
          </a:xfrm>
          <a:prstGeom prst="rect">
            <a:avLst/>
          </a:prstGeom>
        </p:spPr>
      </p:pic>
      <p:pic>
        <p:nvPicPr>
          <p:cNvPr id="15" name="Picture 14"/>
          <p:cNvPicPr>
            <a:picLocks noChangeAspect="1"/>
          </p:cNvPicPr>
          <p:nvPr/>
        </p:nvPicPr>
        <p:blipFill>
          <a:blip r:embed="rId5">
            <a:extLst>
              <a:ext uri="{BEBA8EAE-BF5A-486C-A8C5-ECC9F3942E4B}">
                <a14:imgProps xmlns:a14="http://schemas.microsoft.com/office/drawing/2010/main">
                  <a14:imgLayer r:embed="rId6">
                    <a14:imgEffect>
                      <a14:backgroundRemoval t="9867" b="96000" l="3800" r="99400"/>
                    </a14:imgEffect>
                  </a14:imgLayer>
                </a14:imgProps>
              </a:ext>
              <a:ext uri="{28A0092B-C50C-407E-A947-70E740481C1C}">
                <a14:useLocalDpi xmlns:a14="http://schemas.microsoft.com/office/drawing/2010/main" val="0"/>
              </a:ext>
            </a:extLst>
          </a:blip>
          <a:stretch>
            <a:fillRect/>
          </a:stretch>
        </p:blipFill>
        <p:spPr>
          <a:xfrm rot="501072">
            <a:off x="1921015" y="1665214"/>
            <a:ext cx="1254413" cy="940810"/>
          </a:xfrm>
          <a:prstGeom prst="rect">
            <a:avLst/>
          </a:prstGeom>
        </p:spPr>
      </p:pic>
      <p:sp>
        <p:nvSpPr>
          <p:cNvPr id="6" name="Rectangle 5"/>
          <p:cNvSpPr/>
          <p:nvPr/>
        </p:nvSpPr>
        <p:spPr>
          <a:xfrm>
            <a:off x="5737860" y="4072890"/>
            <a:ext cx="646500" cy="1104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8" name="Straight Connector 7"/>
          <p:cNvCxnSpPr/>
          <p:nvPr/>
        </p:nvCxnSpPr>
        <p:spPr>
          <a:xfrm>
            <a:off x="5625465" y="4091940"/>
            <a:ext cx="691515" cy="3776"/>
          </a:xfrm>
          <a:prstGeom prst="line">
            <a:avLst/>
          </a:prstGeom>
          <a:ln w="9525"/>
        </p:spPr>
        <p:style>
          <a:lnRef idx="1">
            <a:schemeClr val="accent3"/>
          </a:lnRef>
          <a:fillRef idx="0">
            <a:schemeClr val="accent3"/>
          </a:fillRef>
          <a:effectRef idx="0">
            <a:schemeClr val="accent3"/>
          </a:effectRef>
          <a:fontRef idx="minor">
            <a:schemeClr val="tx1"/>
          </a:fontRef>
        </p:style>
      </p:cxnSp>
      <p:pic>
        <p:nvPicPr>
          <p:cNvPr id="16" name="Picture 15"/>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7133"/>
                    </a14:imgEffect>
                    <a14:imgEffect>
                      <a14:brightnessContrast bright="-11000" contrast="59000"/>
                    </a14:imgEffect>
                  </a14:imgLayer>
                </a14:imgProps>
              </a:ext>
              <a:ext uri="{28A0092B-C50C-407E-A947-70E740481C1C}">
                <a14:useLocalDpi xmlns:a14="http://schemas.microsoft.com/office/drawing/2010/main" val="0"/>
              </a:ext>
            </a:extLst>
          </a:blip>
          <a:srcRect t="18358" b="-1"/>
          <a:stretch/>
        </p:blipFill>
        <p:spPr>
          <a:xfrm>
            <a:off x="476948" y="5358799"/>
            <a:ext cx="5878131" cy="3161405"/>
          </a:xfrm>
          <a:prstGeom prst="rect">
            <a:avLst/>
          </a:prstGeom>
        </p:spPr>
      </p:pic>
      <p:sp>
        <p:nvSpPr>
          <p:cNvPr id="71" name="Rounded Rectangle 70"/>
          <p:cNvSpPr/>
          <p:nvPr/>
        </p:nvSpPr>
        <p:spPr>
          <a:xfrm>
            <a:off x="5092699" y="5275805"/>
            <a:ext cx="1286581" cy="322378"/>
          </a:xfrm>
          <a:prstGeom prst="roundRect">
            <a:avLst/>
          </a:prstGeom>
          <a:solidFill>
            <a:schemeClr val="accent1">
              <a:lumMod val="50000"/>
            </a:schemeClr>
          </a:solidFill>
        </p:spPr>
        <p:style>
          <a:lnRef idx="3">
            <a:schemeClr val="lt1"/>
          </a:lnRef>
          <a:fillRef idx="1">
            <a:schemeClr val="accent5"/>
          </a:fillRef>
          <a:effectRef idx="1">
            <a:schemeClr val="accent5"/>
          </a:effectRef>
          <a:fontRef idx="minor">
            <a:schemeClr val="lt1"/>
          </a:fontRef>
        </p:style>
        <p:txBody>
          <a:bodyPr wrap="square" rtlCol="0" anchor="ctr">
            <a:noAutofit/>
          </a:bodyPr>
          <a:lstStyle/>
          <a:p>
            <a:pPr algn="ctr"/>
            <a:r>
              <a:rPr lang="en-US" b="1" smtClean="0">
                <a:solidFill>
                  <a:schemeClr val="bg1"/>
                </a:solidFill>
                <a:effectLst>
                  <a:outerShdw blurRad="50800" dist="38100" dir="2700000" algn="tl" rotWithShape="0">
                    <a:prstClr val="black">
                      <a:alpha val="40000"/>
                    </a:prstClr>
                  </a:outerShdw>
                </a:effectLst>
              </a:rPr>
              <a:t>DIN 931</a:t>
            </a:r>
            <a:endParaRPr lang="en-US" b="1">
              <a:solidFill>
                <a:schemeClr val="bg1"/>
              </a:solidFill>
              <a:effectLst>
                <a:outerShdw blurRad="50800" dist="38100" dir="2700000" algn="tl" rotWithShape="0">
                  <a:prstClr val="black">
                    <a:alpha val="40000"/>
                  </a:prstClr>
                </a:outerShdw>
              </a:effectLst>
            </a:endParaRPr>
          </a:p>
        </p:txBody>
      </p:sp>
      <p:sp>
        <p:nvSpPr>
          <p:cNvPr id="31" name="Rectangle 30"/>
          <p:cNvSpPr/>
          <p:nvPr/>
        </p:nvSpPr>
        <p:spPr>
          <a:xfrm>
            <a:off x="690879" y="5321723"/>
            <a:ext cx="2553841" cy="15136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7" name="Picture 16"/>
          <p:cNvPicPr>
            <a:picLocks noChangeAspect="1"/>
          </p:cNvPicPr>
          <p:nvPr/>
        </p:nvPicPr>
        <p:blipFill rotWithShape="1">
          <a:blip r:embed="rId9">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l="44479" t="21660" b="46363"/>
          <a:stretch/>
        </p:blipFill>
        <p:spPr>
          <a:xfrm>
            <a:off x="3061881" y="5605114"/>
            <a:ext cx="3186031" cy="1208804"/>
          </a:xfrm>
          <a:prstGeom prst="rect">
            <a:avLst/>
          </a:prstGeom>
        </p:spPr>
      </p:pic>
      <p:pic>
        <p:nvPicPr>
          <p:cNvPr id="34" name="Picture 33"/>
          <p:cNvPicPr>
            <a:picLocks noChangeAspect="1"/>
          </p:cNvPicPr>
          <p:nvPr/>
        </p:nvPicPr>
        <p:blipFill>
          <a:blip r:embed="rId10">
            <a:extLst>
              <a:ext uri="{BEBA8EAE-BF5A-486C-A8C5-ECC9F3942E4B}">
                <a14:imgProps xmlns:a14="http://schemas.microsoft.com/office/drawing/2010/main">
                  <a14:imgLayer r:embed="rId11">
                    <a14:imgEffect>
                      <a14:backgroundRemoval t="0" b="90000" l="750" r="99250"/>
                    </a14:imgEffect>
                  </a14:imgLayer>
                </a14:imgProps>
              </a:ext>
              <a:ext uri="{28A0092B-C50C-407E-A947-70E740481C1C}">
                <a14:useLocalDpi xmlns:a14="http://schemas.microsoft.com/office/drawing/2010/main" val="0"/>
              </a:ext>
            </a:extLst>
          </a:blip>
          <a:stretch>
            <a:fillRect/>
          </a:stretch>
        </p:blipFill>
        <p:spPr>
          <a:xfrm>
            <a:off x="476948" y="5559011"/>
            <a:ext cx="1357975" cy="1357975"/>
          </a:xfrm>
          <a:prstGeom prst="rect">
            <a:avLst/>
          </a:prstGeom>
        </p:spPr>
      </p:pic>
      <p:pic>
        <p:nvPicPr>
          <p:cNvPr id="18" name="Picture 17"/>
          <p:cNvPicPr>
            <a:picLocks noChangeAspect="1"/>
          </p:cNvPicPr>
          <p:nvPr/>
        </p:nvPicPr>
        <p:blipFill>
          <a:blip r:embed="rId12">
            <a:extLst>
              <a:ext uri="{BEBA8EAE-BF5A-486C-A8C5-ECC9F3942E4B}">
                <a14:imgProps xmlns:a14="http://schemas.microsoft.com/office/drawing/2010/main">
                  <a14:imgLayer r:embed="rId13">
                    <a14:imgEffect>
                      <a14:backgroundRemoval t="0" b="94118" l="1373" r="100000"/>
                    </a14:imgEffect>
                  </a14:imgLayer>
                </a14:imgProps>
              </a:ext>
              <a:ext uri="{28A0092B-C50C-407E-A947-70E740481C1C}">
                <a14:useLocalDpi xmlns:a14="http://schemas.microsoft.com/office/drawing/2010/main" val="0"/>
              </a:ext>
            </a:extLst>
          </a:blip>
          <a:stretch>
            <a:fillRect/>
          </a:stretch>
        </p:blipFill>
        <p:spPr>
          <a:xfrm>
            <a:off x="2093190" y="6201915"/>
            <a:ext cx="711892" cy="711892"/>
          </a:xfrm>
          <a:prstGeom prst="rect">
            <a:avLst/>
          </a:prstGeom>
        </p:spPr>
      </p:pic>
      <p:pic>
        <p:nvPicPr>
          <p:cNvPr id="36" name="Picture 35"/>
          <p:cNvPicPr>
            <a:picLocks noChangeAspect="1"/>
          </p:cNvPicPr>
          <p:nvPr/>
        </p:nvPicPr>
        <p:blipFill>
          <a:blip r:embed="rId12">
            <a:extLst>
              <a:ext uri="{BEBA8EAE-BF5A-486C-A8C5-ECC9F3942E4B}">
                <a14:imgProps xmlns:a14="http://schemas.microsoft.com/office/drawing/2010/main">
                  <a14:imgLayer r:embed="rId13">
                    <a14:imgEffect>
                      <a14:backgroundRemoval t="0" b="94118" l="1373" r="100000"/>
                    </a14:imgEffect>
                  </a14:imgLayer>
                </a14:imgProps>
              </a:ext>
              <a:ext uri="{28A0092B-C50C-407E-A947-70E740481C1C}">
                <a14:useLocalDpi xmlns:a14="http://schemas.microsoft.com/office/drawing/2010/main" val="0"/>
              </a:ext>
            </a:extLst>
          </a:blip>
          <a:stretch>
            <a:fillRect/>
          </a:stretch>
        </p:blipFill>
        <p:spPr>
          <a:xfrm rot="3761562">
            <a:off x="2063290" y="6026005"/>
            <a:ext cx="666851" cy="666851"/>
          </a:xfrm>
          <a:prstGeom prst="rect">
            <a:avLst/>
          </a:prstGeom>
        </p:spPr>
      </p:pic>
      <p:sp>
        <p:nvSpPr>
          <p:cNvPr id="32" name="TextBox 31"/>
          <p:cNvSpPr txBox="1"/>
          <p:nvPr/>
        </p:nvSpPr>
        <p:spPr>
          <a:xfrm>
            <a:off x="473635" y="4082866"/>
            <a:ext cx="3753463" cy="646331"/>
          </a:xfrm>
          <a:prstGeom prst="rect">
            <a:avLst/>
          </a:prstGeom>
          <a:noFill/>
        </p:spPr>
        <p:txBody>
          <a:bodyPr wrap="none" rtlCol="0">
            <a:spAutoFit/>
          </a:bodyPr>
          <a:lstStyle/>
          <a:p>
            <a:r>
              <a:rPr lang="en-US" sz="1200" b="1" smtClean="0">
                <a:solidFill>
                  <a:srgbClr val="FF0000"/>
                </a:solidFill>
              </a:rPr>
              <a:t>Ví Dụ Đặt Hàng : Bu Lông Inox 304 LGC Đầu Cầu M6 x 20</a:t>
            </a:r>
          </a:p>
          <a:p>
            <a:r>
              <a:rPr lang="en-US" sz="1200" b="1" smtClean="0">
                <a:solidFill>
                  <a:srgbClr val="FF0000"/>
                </a:solidFill>
              </a:rPr>
              <a:t>   M6 : Tức là d = 6 mm</a:t>
            </a:r>
          </a:p>
          <a:p>
            <a:r>
              <a:rPr lang="en-US" sz="1200" b="1" smtClean="0">
                <a:solidFill>
                  <a:srgbClr val="FF0000"/>
                </a:solidFill>
              </a:rPr>
              <a:t>   20 : Tức là L = 20 mm</a:t>
            </a:r>
          </a:p>
        </p:txBody>
      </p:sp>
      <p:sp>
        <p:nvSpPr>
          <p:cNvPr id="33" name="TextBox 32"/>
          <p:cNvSpPr txBox="1"/>
          <p:nvPr/>
        </p:nvSpPr>
        <p:spPr>
          <a:xfrm>
            <a:off x="420014" y="8527135"/>
            <a:ext cx="3205236" cy="646331"/>
          </a:xfrm>
          <a:prstGeom prst="rect">
            <a:avLst/>
          </a:prstGeom>
          <a:noFill/>
        </p:spPr>
        <p:txBody>
          <a:bodyPr wrap="none" rtlCol="0">
            <a:spAutoFit/>
          </a:bodyPr>
          <a:lstStyle/>
          <a:p>
            <a:r>
              <a:rPr lang="en-US" sz="1200" b="1" smtClean="0">
                <a:solidFill>
                  <a:srgbClr val="FF0000"/>
                </a:solidFill>
              </a:rPr>
              <a:t>Ví Dụ Đặt Hàng : Bu Lông Inox 304 LGN M8 x 20</a:t>
            </a:r>
          </a:p>
          <a:p>
            <a:r>
              <a:rPr lang="en-US" sz="1200" b="1" smtClean="0">
                <a:solidFill>
                  <a:srgbClr val="FF0000"/>
                </a:solidFill>
              </a:rPr>
              <a:t>   M8 : Tức là d = 8 mm</a:t>
            </a:r>
          </a:p>
          <a:p>
            <a:r>
              <a:rPr lang="en-US" sz="1200" b="1" smtClean="0">
                <a:solidFill>
                  <a:srgbClr val="FF0000"/>
                </a:solidFill>
              </a:rPr>
              <a:t>   20 : Tức là L = 20 mm</a:t>
            </a:r>
          </a:p>
        </p:txBody>
      </p:sp>
      <p:sp>
        <p:nvSpPr>
          <p:cNvPr id="35" name="Rectangle: Diagonal Corners Rounded 7">
            <a:extLst>
              <a:ext uri="{FF2B5EF4-FFF2-40B4-BE49-F238E27FC236}">
                <a16:creationId xmlns:a16="http://schemas.microsoft.com/office/drawing/2014/main" id="{8EF31BFD-B118-4854-BDD3-F6D47FF7FAD9}"/>
              </a:ext>
            </a:extLst>
          </p:cNvPr>
          <p:cNvSpPr/>
          <p:nvPr/>
        </p:nvSpPr>
        <p:spPr>
          <a:xfrm>
            <a:off x="357900" y="180117"/>
            <a:ext cx="6120000" cy="246221"/>
          </a:xfrm>
          <a:prstGeom prst="round2DiagRect">
            <a:avLst/>
          </a:prstGeom>
          <a:solidFill>
            <a:srgbClr val="026A56"/>
          </a:solidFill>
          <a:ln>
            <a:solidFill>
              <a:srgbClr val="026A56"/>
            </a:solidFill>
          </a:ln>
        </p:spPr>
        <p:style>
          <a:lnRef idx="3">
            <a:schemeClr val="lt1"/>
          </a:lnRef>
          <a:fillRef idx="1">
            <a:schemeClr val="accent1"/>
          </a:fillRef>
          <a:effectRef idx="1">
            <a:schemeClr val="accent1"/>
          </a:effectRef>
          <a:fontRef idx="minor">
            <a:schemeClr val="lt1"/>
          </a:fontRef>
        </p:style>
        <p:txBody>
          <a:bodyPr rtlCol="0" anchor="ctr"/>
          <a:lstStyle/>
          <a:p>
            <a:r>
              <a:rPr lang="en-US" sz="1000">
                <a:solidFill>
                  <a:schemeClr val="bg1"/>
                </a:solidFill>
                <a:latin typeface="Arial" panose="020B0604020202020204" pitchFamily="34" charset="0"/>
                <a:cs typeface="Arial" panose="020B0604020202020204" pitchFamily="34" charset="0"/>
              </a:rPr>
              <a:t>I. BULONG - THANH REN - ĐAI ỐC - VÍT</a:t>
            </a:r>
          </a:p>
        </p:txBody>
      </p:sp>
      <p:sp>
        <p:nvSpPr>
          <p:cNvPr id="39" name="Round Diagonal Corner Rectangle 38"/>
          <p:cNvSpPr/>
          <p:nvPr/>
        </p:nvSpPr>
        <p:spPr>
          <a:xfrm>
            <a:off x="349080" y="449198"/>
            <a:ext cx="6120000" cy="8806690"/>
          </a:xfrm>
          <a:prstGeom prst="round2DiagRect">
            <a:avLst>
              <a:gd name="adj1" fmla="val 1372"/>
              <a:gd name="adj2" fmla="val 0"/>
            </a:avLst>
          </a:prstGeom>
          <a:noFill/>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gn="ctr"/>
            <a:endParaRPr lang="en-US"/>
          </a:p>
        </p:txBody>
      </p:sp>
      <p:grpSp>
        <p:nvGrpSpPr>
          <p:cNvPr id="37" name="Group 36"/>
          <p:cNvGrpSpPr/>
          <p:nvPr/>
        </p:nvGrpSpPr>
        <p:grpSpPr>
          <a:xfrm>
            <a:off x="412510" y="9509040"/>
            <a:ext cx="5988290" cy="409383"/>
            <a:chOff x="412510" y="9509040"/>
            <a:chExt cx="5988290" cy="409383"/>
          </a:xfrm>
        </p:grpSpPr>
        <p:sp>
          <p:nvSpPr>
            <p:cNvPr id="38" name="Rectangle: Diagonal Corners Rounded 19">
              <a:extLst>
                <a:ext uri="{FF2B5EF4-FFF2-40B4-BE49-F238E27FC236}">
                  <a16:creationId xmlns:a16="http://schemas.microsoft.com/office/drawing/2014/main" id="{16274458-7725-43DB-B89F-32008569EE44}"/>
                </a:ext>
              </a:extLst>
            </p:cNvPr>
            <p:cNvSpPr/>
            <p:nvPr/>
          </p:nvSpPr>
          <p:spPr>
            <a:xfrm>
              <a:off x="412822" y="9509040"/>
              <a:ext cx="5987978" cy="246219"/>
            </a:xfrm>
            <a:prstGeom prst="round2DiagRect">
              <a:avLst>
                <a:gd name="adj1" fmla="val 21825"/>
                <a:gd name="adj2" fmla="val 0"/>
              </a:avLst>
            </a:prstGeom>
            <a:solidFill>
              <a:srgbClr val="026A56"/>
            </a:solidFill>
            <a:ln>
              <a:solidFill>
                <a:srgbClr val="026A56"/>
              </a:solidFill>
            </a:ln>
          </p:spPr>
          <p:style>
            <a:lnRef idx="3">
              <a:schemeClr val="lt1"/>
            </a:lnRef>
            <a:fillRef idx="1">
              <a:schemeClr val="accent1"/>
            </a:fillRef>
            <a:effectRef idx="1">
              <a:schemeClr val="accent1"/>
            </a:effectRef>
            <a:fontRef idx="minor">
              <a:schemeClr val="lt1"/>
            </a:fontRef>
          </p:style>
          <p:txBody>
            <a:bodyPr rtlCol="0" anchor="ctr"/>
            <a:lstStyle/>
            <a:p>
              <a:pPr algn="r"/>
              <a:r>
                <a:rPr lang="en-US" sz="1000" smtClean="0">
                  <a:solidFill>
                    <a:schemeClr val="bg1"/>
                  </a:solidFill>
                  <a:latin typeface="Arial" panose="020B0604020202020204" pitchFamily="34" charset="0"/>
                  <a:cs typeface="Arial" panose="020B0604020202020204" pitchFamily="34" charset="0"/>
                </a:rPr>
                <a:t>Công ty TNHH Công Nghiệp DAICHI - </a:t>
              </a:r>
              <a:r>
                <a:rPr lang="en-US" sz="1000">
                  <a:solidFill>
                    <a:schemeClr val="bg1"/>
                  </a:solidFill>
                  <a:latin typeface="Arial" panose="020B0604020202020204" pitchFamily="34" charset="0"/>
                  <a:cs typeface="Arial" panose="020B0604020202020204" pitchFamily="34" charset="0"/>
                </a:rPr>
                <a:t>Hotline: </a:t>
              </a:r>
              <a:r>
                <a:rPr lang="en-US" sz="1000" smtClean="0">
                  <a:solidFill>
                    <a:schemeClr val="bg1"/>
                  </a:solidFill>
                  <a:latin typeface="Arial" panose="020B0604020202020204" pitchFamily="34" charset="0"/>
                  <a:cs typeface="Arial" panose="020B0604020202020204" pitchFamily="34" charset="0"/>
                </a:rPr>
                <a:t>0966.919.212</a:t>
              </a:r>
              <a:endParaRPr lang="en-US" sz="1000">
                <a:solidFill>
                  <a:schemeClr val="bg1"/>
                </a:solidFill>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8E6F2152-0DE4-493E-9476-3EBE412045B0}"/>
                </a:ext>
              </a:extLst>
            </p:cNvPr>
            <p:cNvSpPr txBox="1"/>
            <p:nvPr/>
          </p:nvSpPr>
          <p:spPr>
            <a:xfrm>
              <a:off x="412510" y="9733757"/>
              <a:ext cx="3179050" cy="184666"/>
            </a:xfrm>
            <a:prstGeom prst="rect">
              <a:avLst/>
            </a:prstGeom>
            <a:noFill/>
          </p:spPr>
          <p:txBody>
            <a:bodyPr wrap="square" rtlCol="0">
              <a:spAutoFit/>
            </a:bodyPr>
            <a:lstStyle/>
            <a:p>
              <a:r>
                <a:rPr lang="en-US" sz="600">
                  <a:latin typeface="Arial" panose="020B0604020202020204" pitchFamily="34" charset="0"/>
                  <a:cs typeface="Arial" panose="020B0604020202020204" pitchFamily="34" charset="0"/>
                </a:rPr>
                <a:t> </a:t>
              </a:r>
              <a:r>
                <a:rPr lang="en-US" sz="600" smtClean="0">
                  <a:latin typeface="Arial" panose="020B0604020202020204" pitchFamily="34" charset="0"/>
                  <a:cs typeface="Arial" panose="020B0604020202020204" pitchFamily="34" charset="0"/>
                  <a:hlinkClick r:id="rId14"/>
                </a:rPr>
                <a:t>www.chichi.vn</a:t>
              </a:r>
              <a:r>
                <a:rPr lang="en-US" sz="600" smtClean="0">
                  <a:latin typeface="Arial" panose="020B0604020202020204" pitchFamily="34" charset="0"/>
                  <a:cs typeface="Arial" panose="020B0604020202020204" pitchFamily="34" charset="0"/>
                </a:rPr>
                <a:t>   </a:t>
              </a:r>
              <a:r>
                <a:rPr lang="en-US" sz="600" smtClean="0">
                  <a:latin typeface="Arial" panose="020B0604020202020204" pitchFamily="34" charset="0"/>
                  <a:cs typeface="Arial" panose="020B0604020202020204" pitchFamily="34" charset="0"/>
                  <a:hlinkClick r:id="rId15"/>
                </a:rPr>
                <a:t>www.bulongdaichi.com</a:t>
              </a:r>
              <a:r>
                <a:rPr lang="en-US" sz="600" smtClean="0">
                  <a:latin typeface="Arial" panose="020B0604020202020204" pitchFamily="34" charset="0"/>
                  <a:cs typeface="Arial" panose="020B0604020202020204" pitchFamily="34" charset="0"/>
                </a:rPr>
                <a:t>  </a:t>
              </a:r>
              <a:r>
                <a:rPr lang="en-US" sz="600">
                  <a:latin typeface="Arial" panose="020B0604020202020204" pitchFamily="34" charset="0"/>
                  <a:cs typeface="Arial" panose="020B0604020202020204" pitchFamily="34" charset="0"/>
                </a:rPr>
                <a:t>- Email: </a:t>
              </a:r>
              <a:r>
                <a:rPr lang="en-US" sz="600" smtClean="0">
                  <a:latin typeface="Arial" panose="020B0604020202020204" pitchFamily="34" charset="0"/>
                  <a:cs typeface="Arial" panose="020B0604020202020204" pitchFamily="34" charset="0"/>
                </a:rPr>
                <a:t>nguyendinhchi.34vn@gmail.com</a:t>
              </a:r>
              <a:endParaRPr lang="en-US" sz="600">
                <a:latin typeface="Arial" panose="020B0604020202020204" pitchFamily="34" charset="0"/>
                <a:cs typeface="Arial" panose="020B0604020202020204" pitchFamily="34" charset="0"/>
              </a:endParaRPr>
            </a:p>
          </p:txBody>
        </p:sp>
      </p:grpSp>
      <p:pic>
        <p:nvPicPr>
          <p:cNvPr id="41" name="Picture 4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62281" y="1008427"/>
            <a:ext cx="584199" cy="321834"/>
          </a:xfrm>
          <a:prstGeom prst="rect">
            <a:avLst/>
          </a:prstGeom>
        </p:spPr>
      </p:pic>
      <p:pic>
        <p:nvPicPr>
          <p:cNvPr id="42" name="Picture 4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2747" y="5277159"/>
            <a:ext cx="584199" cy="321834"/>
          </a:xfrm>
          <a:prstGeom prst="rect">
            <a:avLst/>
          </a:prstGeom>
        </p:spPr>
      </p:pic>
    </p:spTree>
    <p:extLst>
      <p:ext uri="{BB962C8B-B14F-4D97-AF65-F5344CB8AC3E}">
        <p14:creationId xmlns:p14="http://schemas.microsoft.com/office/powerpoint/2010/main" val="28794807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70DE6337-6BDA-4D26-9EDC-DB0DFEDA7AD9}"/>
              </a:ext>
            </a:extLst>
          </p:cNvPr>
          <p:cNvCxnSpPr>
            <a:cxnSpLocks/>
          </p:cNvCxnSpPr>
          <p:nvPr/>
        </p:nvCxnSpPr>
        <p:spPr>
          <a:xfrm>
            <a:off x="412510" y="9298919"/>
            <a:ext cx="5988290" cy="0"/>
          </a:xfrm>
          <a:prstGeom prst="line">
            <a:avLst/>
          </a:prstGeom>
          <a:ln w="12700">
            <a:solidFill>
              <a:srgbClr val="FFC000"/>
            </a:solidFill>
          </a:ln>
        </p:spPr>
        <p:style>
          <a:lnRef idx="3">
            <a:schemeClr val="accent1"/>
          </a:lnRef>
          <a:fillRef idx="0">
            <a:schemeClr val="accent1"/>
          </a:fillRef>
          <a:effectRef idx="2">
            <a:schemeClr val="accent1"/>
          </a:effectRef>
          <a:fontRef idx="minor">
            <a:schemeClr val="tx1"/>
          </a:fontRef>
        </p:style>
      </p:cxnSp>
      <p:sp>
        <p:nvSpPr>
          <p:cNvPr id="14" name="TextBox 13">
            <a:extLst>
              <a:ext uri="{FF2B5EF4-FFF2-40B4-BE49-F238E27FC236}">
                <a16:creationId xmlns:a16="http://schemas.microsoft.com/office/drawing/2014/main" id="{B44BF219-D50B-4C26-8758-7FCDB56E1C50}"/>
              </a:ext>
            </a:extLst>
          </p:cNvPr>
          <p:cNvSpPr txBox="1"/>
          <p:nvPr/>
        </p:nvSpPr>
        <p:spPr>
          <a:xfrm>
            <a:off x="6043612" y="9255888"/>
            <a:ext cx="357187" cy="246221"/>
          </a:xfrm>
          <a:prstGeom prst="rect">
            <a:avLst/>
          </a:prstGeom>
          <a:noFill/>
        </p:spPr>
        <p:txBody>
          <a:bodyPr wrap="square" rtlCol="0">
            <a:spAutoFit/>
          </a:bodyPr>
          <a:lstStyle/>
          <a:p>
            <a:r>
              <a:rPr lang="en-US" sz="1000" b="1" smtClean="0">
                <a:solidFill>
                  <a:srgbClr val="0070C0"/>
                </a:solidFill>
                <a:latin typeface="Arial" panose="020B0604020202020204" pitchFamily="34" charset="0"/>
                <a:cs typeface="Arial" panose="020B0604020202020204" pitchFamily="34" charset="0"/>
              </a:rPr>
              <a:t>06</a:t>
            </a:r>
            <a:endParaRPr lang="en-US" sz="1000" b="1">
              <a:solidFill>
                <a:srgbClr val="0070C0"/>
              </a:solidFill>
              <a:latin typeface="Arial" panose="020B0604020202020204" pitchFamily="34" charset="0"/>
              <a:cs typeface="Arial" panose="020B0604020202020204" pitchFamily="34" charset="0"/>
            </a:endParaRPr>
          </a:p>
        </p:txBody>
      </p:sp>
      <p:grpSp>
        <p:nvGrpSpPr>
          <p:cNvPr id="9" name="Group 8"/>
          <p:cNvGrpSpPr/>
          <p:nvPr/>
        </p:nvGrpSpPr>
        <p:grpSpPr>
          <a:xfrm>
            <a:off x="419811" y="719118"/>
            <a:ext cx="5988289" cy="3765767"/>
            <a:chOff x="396071" y="5008743"/>
            <a:chExt cx="5988289" cy="3286040"/>
          </a:xfrm>
        </p:grpSpPr>
        <p:sp>
          <p:nvSpPr>
            <p:cNvPr id="67" name="Rectangle: Diagonal Corners Rounded 10">
              <a:extLst>
                <a:ext uri="{FF2B5EF4-FFF2-40B4-BE49-F238E27FC236}">
                  <a16:creationId xmlns:a16="http://schemas.microsoft.com/office/drawing/2014/main" id="{B2D697F7-7597-4D84-ADD0-B6EE2D031515}"/>
                </a:ext>
              </a:extLst>
            </p:cNvPr>
            <p:cNvSpPr/>
            <p:nvPr/>
          </p:nvSpPr>
          <p:spPr>
            <a:xfrm>
              <a:off x="396071" y="5253883"/>
              <a:ext cx="5988289" cy="3040900"/>
            </a:xfrm>
            <a:prstGeom prst="round2DiagRect">
              <a:avLst>
                <a:gd name="adj1" fmla="val 2500"/>
                <a:gd name="adj2" fmla="val 0"/>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200">
                <a:solidFill>
                  <a:srgbClr val="0070C0"/>
                </a:solidFill>
                <a:latin typeface="Arial" panose="020B0604020202020204" pitchFamily="34" charset="0"/>
                <a:cs typeface="Arial" panose="020B0604020202020204" pitchFamily="34" charset="0"/>
              </a:endParaRPr>
            </a:p>
          </p:txBody>
        </p:sp>
        <p:sp>
          <p:nvSpPr>
            <p:cNvPr id="68" name="Rounded Rectangle 67"/>
            <p:cNvSpPr/>
            <p:nvPr/>
          </p:nvSpPr>
          <p:spPr>
            <a:xfrm>
              <a:off x="396071" y="5008743"/>
              <a:ext cx="3770870" cy="188483"/>
            </a:xfrm>
            <a:prstGeom prst="roundRect">
              <a:avLst/>
            </a:prstGeom>
          </p:spPr>
          <p:style>
            <a:lnRef idx="3">
              <a:schemeClr val="lt1"/>
            </a:lnRef>
            <a:fillRef idx="1">
              <a:schemeClr val="accent1"/>
            </a:fillRef>
            <a:effectRef idx="1">
              <a:schemeClr val="accent1"/>
            </a:effectRef>
            <a:fontRef idx="minor">
              <a:schemeClr val="lt1"/>
            </a:fontRef>
          </p:style>
          <p:txBody>
            <a:bodyPr wrap="square" rtlCol="0" anchor="ctr">
              <a:noAutofit/>
            </a:bodyPr>
            <a:lstStyle/>
            <a:p>
              <a:r>
                <a:rPr lang="en-US" sz="1200" smtClean="0"/>
                <a:t>5.Vít </a:t>
              </a:r>
              <a:r>
                <a:rPr lang="en-US" sz="1200" err="1" smtClean="0"/>
                <a:t>Trí</a:t>
              </a:r>
              <a:r>
                <a:rPr lang="en-US" sz="1200" smtClean="0"/>
                <a:t> </a:t>
              </a:r>
              <a:r>
                <a:rPr lang="en-US" sz="1200" err="1" smtClean="0"/>
                <a:t>Lục</a:t>
              </a:r>
              <a:r>
                <a:rPr lang="en-US" sz="1200" smtClean="0"/>
                <a:t> </a:t>
              </a:r>
              <a:r>
                <a:rPr lang="en-US" sz="1200" err="1" smtClean="0"/>
                <a:t>Giác</a:t>
              </a:r>
              <a:r>
                <a:rPr lang="en-US" sz="1200" smtClean="0"/>
                <a:t> </a:t>
              </a:r>
              <a:r>
                <a:rPr lang="en-US" sz="1200" err="1" smtClean="0"/>
                <a:t>Chìm</a:t>
              </a:r>
              <a:r>
                <a:rPr lang="en-US" sz="1200" smtClean="0"/>
                <a:t> </a:t>
              </a:r>
              <a:r>
                <a:rPr lang="en-US" sz="1200" err="1" smtClean="0"/>
                <a:t>Đầu</a:t>
              </a:r>
              <a:r>
                <a:rPr lang="en-US" sz="1200" smtClean="0"/>
                <a:t> </a:t>
              </a:r>
              <a:r>
                <a:rPr lang="en-US" sz="1200" err="1" smtClean="0"/>
                <a:t>Bằng</a:t>
              </a:r>
              <a:endParaRPr lang="en-US" sz="1200"/>
            </a:p>
          </p:txBody>
        </p:sp>
        <p:sp>
          <p:nvSpPr>
            <p:cNvPr id="75" name="Rectangle 74"/>
            <p:cNvSpPr/>
            <p:nvPr/>
          </p:nvSpPr>
          <p:spPr>
            <a:xfrm>
              <a:off x="2003135" y="5376135"/>
              <a:ext cx="1309026" cy="15657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a:p>
          </p:txBody>
        </p:sp>
        <p:sp>
          <p:nvSpPr>
            <p:cNvPr id="71" name="Rounded Rectangle 70"/>
            <p:cNvSpPr/>
            <p:nvPr/>
          </p:nvSpPr>
          <p:spPr>
            <a:xfrm>
              <a:off x="5077459" y="5291045"/>
              <a:ext cx="1286581" cy="322378"/>
            </a:xfrm>
            <a:prstGeom prst="roundRect">
              <a:avLst/>
            </a:prstGeom>
            <a:solidFill>
              <a:schemeClr val="accent1">
                <a:lumMod val="50000"/>
              </a:schemeClr>
            </a:solidFill>
          </p:spPr>
          <p:style>
            <a:lnRef idx="3">
              <a:schemeClr val="lt1"/>
            </a:lnRef>
            <a:fillRef idx="1">
              <a:schemeClr val="accent5"/>
            </a:fillRef>
            <a:effectRef idx="1">
              <a:schemeClr val="accent5"/>
            </a:effectRef>
            <a:fontRef idx="minor">
              <a:schemeClr val="lt1"/>
            </a:fontRef>
          </p:style>
          <p:txBody>
            <a:bodyPr wrap="square" rtlCol="0" anchor="ctr">
              <a:noAutofit/>
            </a:bodyPr>
            <a:lstStyle/>
            <a:p>
              <a:pPr algn="ctr"/>
              <a:r>
                <a:rPr lang="en-US" sz="1200" b="1" smtClean="0">
                  <a:solidFill>
                    <a:schemeClr val="bg1"/>
                  </a:solidFill>
                  <a:effectLst>
                    <a:outerShdw blurRad="50800" dist="38100" dir="2700000" algn="tl" rotWithShape="0">
                      <a:prstClr val="black">
                        <a:alpha val="40000"/>
                      </a:prstClr>
                    </a:outerShdw>
                  </a:effectLst>
                </a:rPr>
                <a:t>DIN 913</a:t>
              </a:r>
              <a:endParaRPr lang="en-US" sz="1200" b="1">
                <a:solidFill>
                  <a:schemeClr val="bg1"/>
                </a:solidFill>
                <a:effectLst>
                  <a:outerShdw blurRad="50800" dist="38100" dir="2700000" algn="tl" rotWithShape="0">
                    <a:prstClr val="black">
                      <a:alpha val="40000"/>
                    </a:prstClr>
                  </a:outerShdw>
                </a:effectLst>
              </a:endParaRPr>
            </a:p>
          </p:txBody>
        </p:sp>
        <p:sp>
          <p:nvSpPr>
            <p:cNvPr id="31" name="Rectangle 30"/>
            <p:cNvSpPr/>
            <p:nvPr/>
          </p:nvSpPr>
          <p:spPr>
            <a:xfrm>
              <a:off x="675639" y="5336963"/>
              <a:ext cx="2553841" cy="15136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a:p>
          </p:txBody>
        </p:sp>
      </p:grpSp>
      <p:sp>
        <p:nvSpPr>
          <p:cNvPr id="58" name="Rectangle: Diagonal Corners Rounded 10">
            <a:extLst>
              <a:ext uri="{FF2B5EF4-FFF2-40B4-BE49-F238E27FC236}">
                <a16:creationId xmlns:a16="http://schemas.microsoft.com/office/drawing/2014/main" id="{B2D697F7-7597-4D84-ADD0-B6EE2D031515}"/>
              </a:ext>
            </a:extLst>
          </p:cNvPr>
          <p:cNvSpPr/>
          <p:nvPr/>
        </p:nvSpPr>
        <p:spPr>
          <a:xfrm>
            <a:off x="408684" y="5277061"/>
            <a:ext cx="5988289" cy="3775638"/>
          </a:xfrm>
          <a:prstGeom prst="round2DiagRect">
            <a:avLst>
              <a:gd name="adj1" fmla="val 2500"/>
              <a:gd name="adj2" fmla="val 0"/>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a:solidFill>
                <a:srgbClr val="0070C0"/>
              </a:solidFill>
              <a:latin typeface="Arial" panose="020B0604020202020204" pitchFamily="34" charset="0"/>
              <a:cs typeface="Arial" panose="020B0604020202020204" pitchFamily="34" charset="0"/>
            </a:endParaRPr>
          </a:p>
        </p:txBody>
      </p:sp>
      <p:sp>
        <p:nvSpPr>
          <p:cNvPr id="2" name="Rounded Rectangle 1"/>
          <p:cNvSpPr/>
          <p:nvPr/>
        </p:nvSpPr>
        <p:spPr>
          <a:xfrm>
            <a:off x="408683" y="4982787"/>
            <a:ext cx="3770870" cy="216000"/>
          </a:xfrm>
          <a:prstGeom prst="roundRect">
            <a:avLst/>
          </a:prstGeom>
          <a:solidFill>
            <a:srgbClr val="026A56"/>
          </a:solidFill>
          <a:ln>
            <a:solidFill>
              <a:srgbClr val="026A56"/>
            </a:solidFill>
          </a:ln>
        </p:spPr>
        <p:style>
          <a:lnRef idx="3">
            <a:schemeClr val="lt1"/>
          </a:lnRef>
          <a:fillRef idx="1">
            <a:schemeClr val="accent1"/>
          </a:fillRef>
          <a:effectRef idx="1">
            <a:schemeClr val="accent1"/>
          </a:effectRef>
          <a:fontRef idx="minor">
            <a:schemeClr val="lt1"/>
          </a:fontRef>
        </p:style>
        <p:txBody>
          <a:bodyPr wrap="square" rtlCol="0" anchor="ctr">
            <a:noAutofit/>
          </a:bodyPr>
          <a:lstStyle/>
          <a:p>
            <a:r>
              <a:rPr lang="en-US" sz="1200" smtClean="0"/>
              <a:t>6.Đai </a:t>
            </a:r>
            <a:r>
              <a:rPr lang="en-US" sz="1200" err="1" smtClean="0"/>
              <a:t>Ốc</a:t>
            </a:r>
            <a:r>
              <a:rPr lang="en-US" sz="1200" smtClean="0"/>
              <a:t> </a:t>
            </a:r>
            <a:r>
              <a:rPr lang="en-US" sz="1200" err="1" smtClean="0"/>
              <a:t>Lục</a:t>
            </a:r>
            <a:r>
              <a:rPr lang="en-US" sz="1200" smtClean="0"/>
              <a:t> </a:t>
            </a:r>
            <a:r>
              <a:rPr lang="en-US" sz="1200" err="1" smtClean="0"/>
              <a:t>Giác</a:t>
            </a:r>
            <a:r>
              <a:rPr lang="en-US" sz="1200" smtClean="0"/>
              <a:t> </a:t>
            </a:r>
            <a:r>
              <a:rPr lang="en-US" sz="1200" err="1" smtClean="0"/>
              <a:t>Thường</a:t>
            </a:r>
            <a:r>
              <a:rPr lang="en-US" sz="1200" smtClean="0"/>
              <a:t>, Din 934</a:t>
            </a:r>
            <a:endParaRPr lang="en-US" sz="1200"/>
          </a:p>
        </p:txBody>
      </p:sp>
      <p:sp>
        <p:nvSpPr>
          <p:cNvPr id="11" name="Rectangle 10"/>
          <p:cNvSpPr/>
          <p:nvPr/>
        </p:nvSpPr>
        <p:spPr>
          <a:xfrm>
            <a:off x="2480292" y="5327712"/>
            <a:ext cx="3900241" cy="8331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Rounded Rectangle 3"/>
          <p:cNvSpPr/>
          <p:nvPr/>
        </p:nvSpPr>
        <p:spPr>
          <a:xfrm>
            <a:off x="5086332" y="5296942"/>
            <a:ext cx="1286581" cy="322378"/>
          </a:xfrm>
          <a:prstGeom prst="roundRect">
            <a:avLst/>
          </a:prstGeom>
          <a:solidFill>
            <a:schemeClr val="accent1">
              <a:lumMod val="50000"/>
            </a:schemeClr>
          </a:solidFill>
        </p:spPr>
        <p:style>
          <a:lnRef idx="3">
            <a:schemeClr val="lt1"/>
          </a:lnRef>
          <a:fillRef idx="1">
            <a:schemeClr val="accent5"/>
          </a:fillRef>
          <a:effectRef idx="1">
            <a:schemeClr val="accent5"/>
          </a:effectRef>
          <a:fontRef idx="minor">
            <a:schemeClr val="lt1"/>
          </a:fontRef>
        </p:style>
        <p:txBody>
          <a:bodyPr wrap="square" rtlCol="0" anchor="ctr">
            <a:noAutofit/>
          </a:bodyPr>
          <a:lstStyle/>
          <a:p>
            <a:pPr algn="ctr"/>
            <a:r>
              <a:rPr lang="en-US" b="1" smtClean="0">
                <a:solidFill>
                  <a:schemeClr val="bg1"/>
                </a:solidFill>
                <a:effectLst>
                  <a:outerShdw blurRad="50800" dist="38100" dir="2700000" algn="tl" rotWithShape="0">
                    <a:prstClr val="black">
                      <a:alpha val="40000"/>
                    </a:prstClr>
                  </a:outerShdw>
                </a:effectLst>
              </a:rPr>
              <a:t>DIN934</a:t>
            </a:r>
            <a:endParaRPr lang="en-US" b="1">
              <a:solidFill>
                <a:schemeClr val="bg1"/>
              </a:solidFill>
              <a:effectLst>
                <a:outerShdw blurRad="50800" dist="38100" dir="2700000" algn="tl" rotWithShape="0">
                  <a:prstClr val="black">
                    <a:alpha val="40000"/>
                  </a:prstClr>
                </a:outerShdw>
              </a:effectLst>
            </a:endParaRPr>
          </a:p>
        </p:txBody>
      </p:sp>
      <p:sp>
        <p:nvSpPr>
          <p:cNvPr id="12" name="Rectangle 11"/>
          <p:cNvSpPr/>
          <p:nvPr/>
        </p:nvSpPr>
        <p:spPr>
          <a:xfrm>
            <a:off x="689593" y="5425716"/>
            <a:ext cx="2171700" cy="1796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Rectangle 5"/>
          <p:cNvSpPr/>
          <p:nvPr/>
        </p:nvSpPr>
        <p:spPr>
          <a:xfrm>
            <a:off x="5544325" y="8424409"/>
            <a:ext cx="646500" cy="1104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0824" b="30107"/>
          <a:stretch/>
        </p:blipFill>
        <p:spPr>
          <a:xfrm>
            <a:off x="509740" y="5733734"/>
            <a:ext cx="5787843" cy="2638992"/>
          </a:xfrm>
          <a:prstGeom prst="rect">
            <a:avLst/>
          </a:prstGeom>
        </p:spPr>
      </p:pic>
      <p:sp>
        <p:nvSpPr>
          <p:cNvPr id="7" name="Rectangle 6"/>
          <p:cNvSpPr/>
          <p:nvPr/>
        </p:nvSpPr>
        <p:spPr>
          <a:xfrm>
            <a:off x="509740" y="5733734"/>
            <a:ext cx="2079321" cy="1110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Rectangle 31"/>
          <p:cNvSpPr/>
          <p:nvPr/>
        </p:nvSpPr>
        <p:spPr>
          <a:xfrm>
            <a:off x="3065085" y="5683241"/>
            <a:ext cx="179853" cy="1110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Rectangle 32"/>
          <p:cNvSpPr/>
          <p:nvPr/>
        </p:nvSpPr>
        <p:spPr>
          <a:xfrm>
            <a:off x="6036024" y="5669563"/>
            <a:ext cx="179853" cy="1110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Rectangle 34"/>
          <p:cNvSpPr/>
          <p:nvPr/>
        </p:nvSpPr>
        <p:spPr>
          <a:xfrm>
            <a:off x="637088" y="6710024"/>
            <a:ext cx="5553737" cy="1735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7" name="Picture 36"/>
          <p:cNvPicPr>
            <a:picLocks noChangeAspect="1"/>
          </p:cNvPicPr>
          <p:nvPr/>
        </p:nvPicPr>
        <p:blipFill rotWithShape="1">
          <a:blip r:embed="rId3">
            <a:extLst>
              <a:ext uri="{BEBA8EAE-BF5A-486C-A8C5-ECC9F3942E4B}">
                <a14:imgProps xmlns:a14="http://schemas.microsoft.com/office/drawing/2010/main">
                  <a14:imgLayer r:embed="rId4">
                    <a14:imgEffect>
                      <a14:backgroundRemoval t="21500" b="75000" l="2700" r="99600">
                        <a14:foregroundMark x1="27800" y1="39400" x2="27800" y2="39400"/>
                      </a14:backgroundRemoval>
                    </a14:imgEffect>
                  </a14:imgLayer>
                </a14:imgProps>
              </a:ext>
              <a:ext uri="{28A0092B-C50C-407E-A947-70E740481C1C}">
                <a14:useLocalDpi xmlns:a14="http://schemas.microsoft.com/office/drawing/2010/main" val="0"/>
              </a:ext>
            </a:extLst>
          </a:blip>
          <a:srcRect t="25373" b="23826"/>
          <a:stretch/>
        </p:blipFill>
        <p:spPr>
          <a:xfrm>
            <a:off x="660396" y="5841092"/>
            <a:ext cx="1313956" cy="667511"/>
          </a:xfrm>
          <a:prstGeom prst="rect">
            <a:avLst/>
          </a:prstGeom>
        </p:spPr>
      </p:pic>
      <p:pic>
        <p:nvPicPr>
          <p:cNvPr id="38" name="Picture 37"/>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2917" r="97083">
                        <a14:foregroundMark x1="71667" y1="39167" x2="71667" y2="39167"/>
                        <a14:foregroundMark x1="67083" y1="38542" x2="67083" y2="38542"/>
                        <a14:foregroundMark x1="76458" y1="35000" x2="55208" y2="50208"/>
                        <a14:foregroundMark x1="30625" y1="51875" x2="20417" y2="59583"/>
                        <a14:foregroundMark x1="28125" y1="45625" x2="28125" y2="30833"/>
                      </a14:backgroundRemoval>
                    </a14:imgEffect>
                    <a14:imgEffect>
                      <a14:brightnessContrast bright="10000"/>
                    </a14:imgEffect>
                  </a14:imgLayer>
                </a14:imgProps>
              </a:ext>
              <a:ext uri="{28A0092B-C50C-407E-A947-70E740481C1C}">
                <a14:useLocalDpi xmlns:a14="http://schemas.microsoft.com/office/drawing/2010/main" val="0"/>
              </a:ext>
            </a:extLst>
          </a:blip>
          <a:srcRect t="19388" b="25169"/>
          <a:stretch/>
        </p:blipFill>
        <p:spPr>
          <a:xfrm>
            <a:off x="1300427" y="6048233"/>
            <a:ext cx="1296582" cy="718866"/>
          </a:xfrm>
          <a:prstGeom prst="rect">
            <a:avLst/>
          </a:prstGeom>
        </p:spPr>
      </p:pic>
      <p:pic>
        <p:nvPicPr>
          <p:cNvPr id="36" name="Picture 35"/>
          <p:cNvPicPr>
            <a:picLocks noChangeAspect="1"/>
          </p:cNvPicPr>
          <p:nvPr/>
        </p:nvPicPr>
        <p:blipFill rotWithShape="1">
          <a:blip r:embed="rId7">
            <a:extLst>
              <a:ext uri="{28A0092B-C50C-407E-A947-70E740481C1C}">
                <a14:useLocalDpi xmlns:a14="http://schemas.microsoft.com/office/drawing/2010/main" val="0"/>
              </a:ext>
            </a:extLst>
          </a:blip>
          <a:srcRect l="624" t="69434" r="819"/>
          <a:stretch/>
        </p:blipFill>
        <p:spPr>
          <a:xfrm>
            <a:off x="529022" y="3107551"/>
            <a:ext cx="5776511" cy="759359"/>
          </a:xfrm>
          <a:prstGeom prst="rect">
            <a:avLst/>
          </a:prstGeom>
        </p:spPr>
      </p:pic>
      <p:pic>
        <p:nvPicPr>
          <p:cNvPr id="39" name="Picture 38"/>
          <p:cNvPicPr>
            <a:picLocks noChangeAspect="1"/>
          </p:cNvPicPr>
          <p:nvPr/>
        </p:nvPicPr>
        <p:blipFill rotWithShape="1">
          <a:blip r:embed="rId7">
            <a:extLst>
              <a:ext uri="{28A0092B-C50C-407E-A947-70E740481C1C}">
                <a14:useLocalDpi xmlns:a14="http://schemas.microsoft.com/office/drawing/2010/main" val="0"/>
              </a:ext>
            </a:extLst>
          </a:blip>
          <a:srcRect l="36627" t="19180" r="5595" b="43072"/>
          <a:stretch/>
        </p:blipFill>
        <p:spPr>
          <a:xfrm>
            <a:off x="3134653" y="1800256"/>
            <a:ext cx="2892126" cy="800897"/>
          </a:xfrm>
          <a:prstGeom prst="rect">
            <a:avLst/>
          </a:prstGeom>
        </p:spPr>
      </p:pic>
      <p:graphicFrame>
        <p:nvGraphicFramePr>
          <p:cNvPr id="13" name="Table 12"/>
          <p:cNvGraphicFramePr>
            <a:graphicFrameLocks noGrp="1" noChangeAspect="1"/>
          </p:cNvGraphicFramePr>
          <p:nvPr>
            <p:extLst>
              <p:ext uri="{D42A27DB-BD31-4B8C-83A1-F6EECF244321}">
                <p14:modId xmlns:p14="http://schemas.microsoft.com/office/powerpoint/2010/main" val="655519121"/>
              </p:ext>
            </p:extLst>
          </p:nvPr>
        </p:nvGraphicFramePr>
        <p:xfrm>
          <a:off x="521406" y="3107362"/>
          <a:ext cx="5776507" cy="187560"/>
        </p:xfrm>
        <a:graphic>
          <a:graphicData uri="http://schemas.openxmlformats.org/drawingml/2006/table">
            <a:tbl>
              <a:tblPr firstRow="1" bandRow="1">
                <a:tableStyleId>{5C22544A-7EE6-4342-B048-85BDC9FD1C3A}</a:tableStyleId>
              </a:tblPr>
              <a:tblGrid>
                <a:gridCol w="781614">
                  <a:extLst>
                    <a:ext uri="{9D8B030D-6E8A-4147-A177-3AD203B41FA5}">
                      <a16:colId xmlns:a16="http://schemas.microsoft.com/office/drawing/2014/main" val="3799777188"/>
                    </a:ext>
                  </a:extLst>
                </a:gridCol>
                <a:gridCol w="502920">
                  <a:extLst>
                    <a:ext uri="{9D8B030D-6E8A-4147-A177-3AD203B41FA5}">
                      <a16:colId xmlns:a16="http://schemas.microsoft.com/office/drawing/2014/main" val="4114618596"/>
                    </a:ext>
                  </a:extLst>
                </a:gridCol>
                <a:gridCol w="495300">
                  <a:extLst>
                    <a:ext uri="{9D8B030D-6E8A-4147-A177-3AD203B41FA5}">
                      <a16:colId xmlns:a16="http://schemas.microsoft.com/office/drawing/2014/main" val="748901054"/>
                    </a:ext>
                  </a:extLst>
                </a:gridCol>
                <a:gridCol w="502920">
                  <a:extLst>
                    <a:ext uri="{9D8B030D-6E8A-4147-A177-3AD203B41FA5}">
                      <a16:colId xmlns:a16="http://schemas.microsoft.com/office/drawing/2014/main" val="2752485741"/>
                    </a:ext>
                  </a:extLst>
                </a:gridCol>
                <a:gridCol w="495300">
                  <a:extLst>
                    <a:ext uri="{9D8B030D-6E8A-4147-A177-3AD203B41FA5}">
                      <a16:colId xmlns:a16="http://schemas.microsoft.com/office/drawing/2014/main" val="2215544196"/>
                    </a:ext>
                  </a:extLst>
                </a:gridCol>
                <a:gridCol w="510540">
                  <a:extLst>
                    <a:ext uri="{9D8B030D-6E8A-4147-A177-3AD203B41FA5}">
                      <a16:colId xmlns:a16="http://schemas.microsoft.com/office/drawing/2014/main" val="2026820848"/>
                    </a:ext>
                  </a:extLst>
                </a:gridCol>
                <a:gridCol w="495300">
                  <a:extLst>
                    <a:ext uri="{9D8B030D-6E8A-4147-A177-3AD203B41FA5}">
                      <a16:colId xmlns:a16="http://schemas.microsoft.com/office/drawing/2014/main" val="3685929191"/>
                    </a:ext>
                  </a:extLst>
                </a:gridCol>
                <a:gridCol w="487680">
                  <a:extLst>
                    <a:ext uri="{9D8B030D-6E8A-4147-A177-3AD203B41FA5}">
                      <a16:colId xmlns:a16="http://schemas.microsoft.com/office/drawing/2014/main" val="4176073543"/>
                    </a:ext>
                  </a:extLst>
                </a:gridCol>
                <a:gridCol w="510540">
                  <a:extLst>
                    <a:ext uri="{9D8B030D-6E8A-4147-A177-3AD203B41FA5}">
                      <a16:colId xmlns:a16="http://schemas.microsoft.com/office/drawing/2014/main" val="2659894879"/>
                    </a:ext>
                  </a:extLst>
                </a:gridCol>
                <a:gridCol w="502920">
                  <a:extLst>
                    <a:ext uri="{9D8B030D-6E8A-4147-A177-3AD203B41FA5}">
                      <a16:colId xmlns:a16="http://schemas.microsoft.com/office/drawing/2014/main" val="4029475406"/>
                    </a:ext>
                  </a:extLst>
                </a:gridCol>
                <a:gridCol w="491473">
                  <a:extLst>
                    <a:ext uri="{9D8B030D-6E8A-4147-A177-3AD203B41FA5}">
                      <a16:colId xmlns:a16="http://schemas.microsoft.com/office/drawing/2014/main" val="3159103289"/>
                    </a:ext>
                  </a:extLst>
                </a:gridCol>
              </a:tblGrid>
              <a:tr h="176175">
                <a:tc>
                  <a:txBody>
                    <a:bodyPr/>
                    <a:lstStyle/>
                    <a:p>
                      <a:r>
                        <a:rPr lang="en-US" sz="900" smtClean="0">
                          <a:solidFill>
                            <a:schemeClr val="bg1"/>
                          </a:solidFill>
                          <a:latin typeface="Times New Roman" panose="02020603050405020304" pitchFamily="18" charset="0"/>
                          <a:cs typeface="Times New Roman" panose="02020603050405020304" pitchFamily="18" charset="0"/>
                        </a:rPr>
                        <a:t>d</a:t>
                      </a:r>
                      <a:endParaRPr lang="en-US" sz="900">
                        <a:solidFill>
                          <a:schemeClr val="bg1"/>
                        </a:solidFill>
                        <a:latin typeface="Times New Roman" panose="02020603050405020304" pitchFamily="18" charset="0"/>
                        <a:cs typeface="Times New Roman" panose="02020603050405020304" pitchFamily="18" charset="0"/>
                      </a:endParaRPr>
                    </a:p>
                  </a:txBody>
                  <a:tcPr marL="90000" marT="25200" marB="2520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75000"/>
                      </a:schemeClr>
                    </a:solidFill>
                  </a:tcPr>
                </a:tc>
                <a:tc>
                  <a:txBody>
                    <a:bodyPr/>
                    <a:lstStyle/>
                    <a:p>
                      <a:r>
                        <a:rPr lang="en-US" sz="900" smtClean="0">
                          <a:solidFill>
                            <a:schemeClr val="bg1"/>
                          </a:solidFill>
                          <a:latin typeface="Times New Roman" panose="02020603050405020304" pitchFamily="18" charset="0"/>
                          <a:cs typeface="Times New Roman" panose="02020603050405020304" pitchFamily="18" charset="0"/>
                        </a:rPr>
                        <a:t>M3</a:t>
                      </a:r>
                      <a:endParaRPr lang="en-US" sz="900">
                        <a:solidFill>
                          <a:schemeClr val="bg1"/>
                        </a:solidFill>
                        <a:latin typeface="Times New Roman" panose="02020603050405020304" pitchFamily="18" charset="0"/>
                        <a:cs typeface="Times New Roman" panose="02020603050405020304" pitchFamily="18" charset="0"/>
                      </a:endParaRPr>
                    </a:p>
                  </a:txBody>
                  <a:tcPr marL="90000" marT="25200" marB="2520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75000"/>
                      </a:schemeClr>
                    </a:solidFill>
                  </a:tcPr>
                </a:tc>
                <a:tc>
                  <a:txBody>
                    <a:bodyPr/>
                    <a:lstStyle/>
                    <a:p>
                      <a:r>
                        <a:rPr lang="en-US" sz="900" smtClean="0">
                          <a:solidFill>
                            <a:schemeClr val="bg1"/>
                          </a:solidFill>
                          <a:latin typeface="Times New Roman" panose="02020603050405020304" pitchFamily="18" charset="0"/>
                          <a:cs typeface="Times New Roman" panose="02020603050405020304" pitchFamily="18" charset="0"/>
                        </a:rPr>
                        <a:t>M4</a:t>
                      </a:r>
                      <a:endParaRPr lang="en-US" sz="900">
                        <a:solidFill>
                          <a:schemeClr val="bg1"/>
                        </a:solidFill>
                        <a:latin typeface="Times New Roman" panose="02020603050405020304" pitchFamily="18" charset="0"/>
                        <a:cs typeface="Times New Roman" panose="02020603050405020304" pitchFamily="18" charset="0"/>
                      </a:endParaRPr>
                    </a:p>
                  </a:txBody>
                  <a:tcPr marL="90000" marT="25200" marB="2520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75000"/>
                      </a:schemeClr>
                    </a:solidFill>
                  </a:tcPr>
                </a:tc>
                <a:tc>
                  <a:txBody>
                    <a:bodyPr/>
                    <a:lstStyle/>
                    <a:p>
                      <a:r>
                        <a:rPr lang="en-US" sz="900" smtClean="0">
                          <a:solidFill>
                            <a:schemeClr val="bg1"/>
                          </a:solidFill>
                          <a:latin typeface="Times New Roman" panose="02020603050405020304" pitchFamily="18" charset="0"/>
                          <a:cs typeface="Times New Roman" panose="02020603050405020304" pitchFamily="18" charset="0"/>
                        </a:rPr>
                        <a:t>M5</a:t>
                      </a:r>
                      <a:endParaRPr lang="en-US" sz="900">
                        <a:solidFill>
                          <a:schemeClr val="bg1"/>
                        </a:solidFill>
                        <a:latin typeface="Times New Roman" panose="02020603050405020304" pitchFamily="18" charset="0"/>
                        <a:cs typeface="Times New Roman" panose="02020603050405020304" pitchFamily="18" charset="0"/>
                      </a:endParaRPr>
                    </a:p>
                  </a:txBody>
                  <a:tcPr marL="90000" marT="25200" marB="2520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75000"/>
                      </a:schemeClr>
                    </a:solidFill>
                  </a:tcPr>
                </a:tc>
                <a:tc>
                  <a:txBody>
                    <a:bodyPr/>
                    <a:lstStyle/>
                    <a:p>
                      <a:r>
                        <a:rPr lang="en-US" sz="900" smtClean="0">
                          <a:solidFill>
                            <a:schemeClr val="bg1"/>
                          </a:solidFill>
                          <a:latin typeface="Times New Roman" panose="02020603050405020304" pitchFamily="18" charset="0"/>
                          <a:cs typeface="Times New Roman" panose="02020603050405020304" pitchFamily="18" charset="0"/>
                        </a:rPr>
                        <a:t>M6</a:t>
                      </a:r>
                      <a:endParaRPr lang="en-US" sz="900">
                        <a:solidFill>
                          <a:schemeClr val="bg1"/>
                        </a:solidFill>
                        <a:latin typeface="Times New Roman" panose="02020603050405020304" pitchFamily="18" charset="0"/>
                        <a:cs typeface="Times New Roman" panose="02020603050405020304" pitchFamily="18" charset="0"/>
                      </a:endParaRPr>
                    </a:p>
                  </a:txBody>
                  <a:tcPr marL="90000" marT="25200" marB="2520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75000"/>
                      </a:schemeClr>
                    </a:solidFill>
                  </a:tcPr>
                </a:tc>
                <a:tc>
                  <a:txBody>
                    <a:bodyPr/>
                    <a:lstStyle/>
                    <a:p>
                      <a:r>
                        <a:rPr lang="en-US" sz="900" smtClean="0">
                          <a:solidFill>
                            <a:schemeClr val="bg1"/>
                          </a:solidFill>
                          <a:latin typeface="Times New Roman" panose="02020603050405020304" pitchFamily="18" charset="0"/>
                          <a:cs typeface="Times New Roman" panose="02020603050405020304" pitchFamily="18" charset="0"/>
                        </a:rPr>
                        <a:t>M8</a:t>
                      </a:r>
                      <a:endParaRPr lang="en-US" sz="900">
                        <a:solidFill>
                          <a:schemeClr val="bg1"/>
                        </a:solidFill>
                        <a:latin typeface="Times New Roman" panose="02020603050405020304" pitchFamily="18" charset="0"/>
                        <a:cs typeface="Times New Roman" panose="02020603050405020304" pitchFamily="18" charset="0"/>
                      </a:endParaRPr>
                    </a:p>
                  </a:txBody>
                  <a:tcPr marL="90000" marT="25200" marB="2520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75000"/>
                      </a:schemeClr>
                    </a:solidFill>
                  </a:tcPr>
                </a:tc>
                <a:tc>
                  <a:txBody>
                    <a:bodyPr/>
                    <a:lstStyle/>
                    <a:p>
                      <a:r>
                        <a:rPr lang="en-US" sz="900" smtClean="0">
                          <a:solidFill>
                            <a:schemeClr val="bg1"/>
                          </a:solidFill>
                          <a:latin typeface="Times New Roman" panose="02020603050405020304" pitchFamily="18" charset="0"/>
                          <a:cs typeface="Times New Roman" panose="02020603050405020304" pitchFamily="18" charset="0"/>
                        </a:rPr>
                        <a:t>M10</a:t>
                      </a:r>
                      <a:endParaRPr lang="en-US" sz="900">
                        <a:solidFill>
                          <a:schemeClr val="bg1"/>
                        </a:solidFill>
                        <a:latin typeface="Times New Roman" panose="02020603050405020304" pitchFamily="18" charset="0"/>
                        <a:cs typeface="Times New Roman" panose="02020603050405020304" pitchFamily="18" charset="0"/>
                      </a:endParaRPr>
                    </a:p>
                  </a:txBody>
                  <a:tcPr marL="90000" marT="25200" marB="2520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75000"/>
                      </a:schemeClr>
                    </a:solidFill>
                  </a:tcPr>
                </a:tc>
                <a:tc>
                  <a:txBody>
                    <a:bodyPr/>
                    <a:lstStyle/>
                    <a:p>
                      <a:r>
                        <a:rPr lang="en-US" sz="900" smtClean="0">
                          <a:solidFill>
                            <a:schemeClr val="bg1"/>
                          </a:solidFill>
                          <a:latin typeface="Times New Roman" panose="02020603050405020304" pitchFamily="18" charset="0"/>
                          <a:cs typeface="Times New Roman" panose="02020603050405020304" pitchFamily="18" charset="0"/>
                        </a:rPr>
                        <a:t>M12</a:t>
                      </a:r>
                      <a:endParaRPr lang="en-US" sz="900">
                        <a:solidFill>
                          <a:schemeClr val="bg1"/>
                        </a:solidFill>
                        <a:latin typeface="Times New Roman" panose="02020603050405020304" pitchFamily="18" charset="0"/>
                        <a:cs typeface="Times New Roman" panose="02020603050405020304" pitchFamily="18" charset="0"/>
                      </a:endParaRPr>
                    </a:p>
                  </a:txBody>
                  <a:tcPr marL="90000" marT="25200" marB="2520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75000"/>
                      </a:schemeClr>
                    </a:solidFill>
                  </a:tcPr>
                </a:tc>
                <a:tc>
                  <a:txBody>
                    <a:bodyPr/>
                    <a:lstStyle/>
                    <a:p>
                      <a:r>
                        <a:rPr lang="en-US" sz="900" smtClean="0">
                          <a:solidFill>
                            <a:schemeClr val="bg1"/>
                          </a:solidFill>
                          <a:latin typeface="Times New Roman" panose="02020603050405020304" pitchFamily="18" charset="0"/>
                          <a:cs typeface="Times New Roman" panose="02020603050405020304" pitchFamily="18" charset="0"/>
                        </a:rPr>
                        <a:t>M16</a:t>
                      </a:r>
                      <a:endParaRPr lang="en-US" sz="900">
                        <a:solidFill>
                          <a:schemeClr val="bg1"/>
                        </a:solidFill>
                        <a:latin typeface="Times New Roman" panose="02020603050405020304" pitchFamily="18" charset="0"/>
                        <a:cs typeface="Times New Roman" panose="02020603050405020304" pitchFamily="18" charset="0"/>
                      </a:endParaRPr>
                    </a:p>
                  </a:txBody>
                  <a:tcPr marL="90000" marT="25200" marB="2520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75000"/>
                      </a:schemeClr>
                    </a:solidFill>
                  </a:tcPr>
                </a:tc>
                <a:tc>
                  <a:txBody>
                    <a:bodyPr/>
                    <a:lstStyle/>
                    <a:p>
                      <a:r>
                        <a:rPr lang="en-US" sz="900" smtClean="0">
                          <a:solidFill>
                            <a:schemeClr val="bg1"/>
                          </a:solidFill>
                          <a:latin typeface="Times New Roman" panose="02020603050405020304" pitchFamily="18" charset="0"/>
                          <a:cs typeface="Times New Roman" panose="02020603050405020304" pitchFamily="18" charset="0"/>
                        </a:rPr>
                        <a:t>M20</a:t>
                      </a:r>
                      <a:endParaRPr lang="en-US" sz="900">
                        <a:solidFill>
                          <a:schemeClr val="bg1"/>
                        </a:solidFill>
                        <a:latin typeface="Times New Roman" panose="02020603050405020304" pitchFamily="18" charset="0"/>
                        <a:cs typeface="Times New Roman" panose="02020603050405020304" pitchFamily="18" charset="0"/>
                      </a:endParaRPr>
                    </a:p>
                  </a:txBody>
                  <a:tcPr marL="90000" marT="25200" marB="2520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75000"/>
                      </a:schemeClr>
                    </a:solidFill>
                  </a:tcPr>
                </a:tc>
                <a:tc>
                  <a:txBody>
                    <a:bodyPr/>
                    <a:lstStyle/>
                    <a:p>
                      <a:r>
                        <a:rPr lang="en-US" sz="900" smtClean="0">
                          <a:solidFill>
                            <a:schemeClr val="bg1"/>
                          </a:solidFill>
                          <a:latin typeface="Times New Roman" panose="02020603050405020304" pitchFamily="18" charset="0"/>
                          <a:cs typeface="Times New Roman" panose="02020603050405020304" pitchFamily="18" charset="0"/>
                        </a:rPr>
                        <a:t>M24</a:t>
                      </a:r>
                      <a:endParaRPr lang="en-US" sz="900">
                        <a:solidFill>
                          <a:schemeClr val="bg1"/>
                        </a:solidFill>
                        <a:latin typeface="Times New Roman" panose="02020603050405020304" pitchFamily="18" charset="0"/>
                        <a:cs typeface="Times New Roman" panose="02020603050405020304" pitchFamily="18" charset="0"/>
                      </a:endParaRPr>
                    </a:p>
                  </a:txBody>
                  <a:tcPr marL="90000" marT="25200" marB="2520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056955039"/>
                  </a:ext>
                </a:extLst>
              </a:tr>
            </a:tbl>
          </a:graphicData>
        </a:graphic>
      </p:graphicFrame>
      <p:pic>
        <p:nvPicPr>
          <p:cNvPr id="15" name="Picture 14"/>
          <p:cNvPicPr>
            <a:picLocks noChangeAspect="1"/>
          </p:cNvPicPr>
          <p:nvPr/>
        </p:nvPicPr>
        <p:blipFill rotWithShape="1">
          <a:blip r:embed="rId8">
            <a:extLst>
              <a:ext uri="{28A0092B-C50C-407E-A947-70E740481C1C}">
                <a14:useLocalDpi xmlns:a14="http://schemas.microsoft.com/office/drawing/2010/main" val="0"/>
              </a:ext>
            </a:extLst>
          </a:blip>
          <a:srcRect l="10535" t="23171" r="11634" b="27754"/>
          <a:stretch/>
        </p:blipFill>
        <p:spPr>
          <a:xfrm>
            <a:off x="529023" y="1891416"/>
            <a:ext cx="1215958" cy="766699"/>
          </a:xfrm>
          <a:prstGeom prst="rect">
            <a:avLst/>
          </a:prstGeom>
        </p:spPr>
      </p:pic>
      <p:pic>
        <p:nvPicPr>
          <p:cNvPr id="16" name="Picture 15"/>
          <p:cNvPicPr>
            <a:picLocks noChangeAspect="1"/>
          </p:cNvPicPr>
          <p:nvPr/>
        </p:nvPicPr>
        <p:blipFill>
          <a:blip r:embed="rId9">
            <a:extLst>
              <a:ext uri="{BEBA8EAE-BF5A-486C-A8C5-ECC9F3942E4B}">
                <a14:imgProps xmlns:a14="http://schemas.microsoft.com/office/drawing/2010/main">
                  <a14:imgLayer r:embed="rId10">
                    <a14:imgEffect>
                      <a14:backgroundRemoval t="9778" b="93778" l="0" r="96889"/>
                    </a14:imgEffect>
                  </a14:imgLayer>
                </a14:imgProps>
              </a:ext>
              <a:ext uri="{28A0092B-C50C-407E-A947-70E740481C1C}">
                <a14:useLocalDpi xmlns:a14="http://schemas.microsoft.com/office/drawing/2010/main" val="0"/>
              </a:ext>
            </a:extLst>
          </a:blip>
          <a:stretch>
            <a:fillRect/>
          </a:stretch>
        </p:blipFill>
        <p:spPr>
          <a:xfrm>
            <a:off x="1689527" y="1769538"/>
            <a:ext cx="1000754" cy="1000754"/>
          </a:xfrm>
          <a:prstGeom prst="rect">
            <a:avLst/>
          </a:prstGeom>
        </p:spPr>
      </p:pic>
      <p:sp>
        <p:nvSpPr>
          <p:cNvPr id="40" name="TextBox 39"/>
          <p:cNvSpPr txBox="1"/>
          <p:nvPr/>
        </p:nvSpPr>
        <p:spPr>
          <a:xfrm>
            <a:off x="459880" y="3838550"/>
            <a:ext cx="3662221" cy="646331"/>
          </a:xfrm>
          <a:prstGeom prst="rect">
            <a:avLst/>
          </a:prstGeom>
          <a:noFill/>
        </p:spPr>
        <p:txBody>
          <a:bodyPr wrap="none" rtlCol="0">
            <a:spAutoFit/>
          </a:bodyPr>
          <a:lstStyle/>
          <a:p>
            <a:r>
              <a:rPr lang="en-US" sz="1200" b="1" smtClean="0">
                <a:solidFill>
                  <a:srgbClr val="FF0000"/>
                </a:solidFill>
              </a:rPr>
              <a:t>Ví Dụ Đặt Hàng : Vit Trí Inox 304 LGC Đầu bằng M4 x 10</a:t>
            </a:r>
          </a:p>
          <a:p>
            <a:r>
              <a:rPr lang="en-US" sz="1200" b="1" smtClean="0">
                <a:solidFill>
                  <a:srgbClr val="FF0000"/>
                </a:solidFill>
              </a:rPr>
              <a:t>   M4 : Tức là d = 4 mm</a:t>
            </a:r>
          </a:p>
          <a:p>
            <a:r>
              <a:rPr lang="en-US" sz="1200" b="1" smtClean="0">
                <a:solidFill>
                  <a:srgbClr val="FF0000"/>
                </a:solidFill>
              </a:rPr>
              <a:t>   10 : Tức là L = 10 mm</a:t>
            </a:r>
          </a:p>
        </p:txBody>
      </p:sp>
      <p:sp>
        <p:nvSpPr>
          <p:cNvPr id="41" name="TextBox 40"/>
          <p:cNvSpPr txBox="1"/>
          <p:nvPr/>
        </p:nvSpPr>
        <p:spPr>
          <a:xfrm>
            <a:off x="492841" y="8501362"/>
            <a:ext cx="3623428" cy="461665"/>
          </a:xfrm>
          <a:prstGeom prst="rect">
            <a:avLst/>
          </a:prstGeom>
          <a:noFill/>
        </p:spPr>
        <p:txBody>
          <a:bodyPr wrap="none" rtlCol="0">
            <a:spAutoFit/>
          </a:bodyPr>
          <a:lstStyle/>
          <a:p>
            <a:r>
              <a:rPr lang="en-US" sz="1200" b="1" smtClean="0">
                <a:solidFill>
                  <a:srgbClr val="FF0000"/>
                </a:solidFill>
              </a:rPr>
              <a:t>Ví Dụ Đặt Hàng : Đai Ốc Inox 304 Lục Giác Thường M4</a:t>
            </a:r>
          </a:p>
          <a:p>
            <a:r>
              <a:rPr lang="en-US" sz="1200" b="1" smtClean="0">
                <a:solidFill>
                  <a:srgbClr val="FF0000"/>
                </a:solidFill>
              </a:rPr>
              <a:t>   M4 : Tức là d = 4 mm</a:t>
            </a:r>
          </a:p>
        </p:txBody>
      </p:sp>
      <p:sp>
        <p:nvSpPr>
          <p:cNvPr id="42" name="Rectangle: Diagonal Corners Rounded 7">
            <a:extLst>
              <a:ext uri="{FF2B5EF4-FFF2-40B4-BE49-F238E27FC236}">
                <a16:creationId xmlns:a16="http://schemas.microsoft.com/office/drawing/2014/main" id="{8EF31BFD-B118-4854-BDD3-F6D47FF7FAD9}"/>
              </a:ext>
            </a:extLst>
          </p:cNvPr>
          <p:cNvSpPr/>
          <p:nvPr/>
        </p:nvSpPr>
        <p:spPr>
          <a:xfrm>
            <a:off x="357900" y="180117"/>
            <a:ext cx="6120000" cy="246221"/>
          </a:xfrm>
          <a:prstGeom prst="round2DiagRect">
            <a:avLst/>
          </a:prstGeom>
          <a:solidFill>
            <a:srgbClr val="026A56"/>
          </a:solidFill>
          <a:ln>
            <a:solidFill>
              <a:srgbClr val="026A56"/>
            </a:solidFill>
          </a:ln>
        </p:spPr>
        <p:style>
          <a:lnRef idx="3">
            <a:schemeClr val="lt1"/>
          </a:lnRef>
          <a:fillRef idx="1">
            <a:schemeClr val="accent1"/>
          </a:fillRef>
          <a:effectRef idx="1">
            <a:schemeClr val="accent1"/>
          </a:effectRef>
          <a:fontRef idx="minor">
            <a:schemeClr val="lt1"/>
          </a:fontRef>
        </p:style>
        <p:txBody>
          <a:bodyPr rtlCol="0" anchor="ctr"/>
          <a:lstStyle/>
          <a:p>
            <a:r>
              <a:rPr lang="en-US" sz="1000">
                <a:solidFill>
                  <a:schemeClr val="bg1"/>
                </a:solidFill>
                <a:latin typeface="Arial" panose="020B0604020202020204" pitchFamily="34" charset="0"/>
                <a:cs typeface="Arial" panose="020B0604020202020204" pitchFamily="34" charset="0"/>
              </a:rPr>
              <a:t>I. BULONG - THANH REN - ĐAI ỐC - VÍT</a:t>
            </a:r>
          </a:p>
        </p:txBody>
      </p:sp>
      <p:sp>
        <p:nvSpPr>
          <p:cNvPr id="43" name="Round Diagonal Corner Rectangle 42"/>
          <p:cNvSpPr/>
          <p:nvPr/>
        </p:nvSpPr>
        <p:spPr>
          <a:xfrm>
            <a:off x="349080" y="449198"/>
            <a:ext cx="6120000" cy="8806690"/>
          </a:xfrm>
          <a:prstGeom prst="round2DiagRect">
            <a:avLst>
              <a:gd name="adj1" fmla="val 1372"/>
              <a:gd name="adj2" fmla="val 0"/>
            </a:avLst>
          </a:prstGeom>
          <a:noFill/>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gn="ctr"/>
            <a:endParaRPr lang="en-US"/>
          </a:p>
        </p:txBody>
      </p:sp>
      <p:grpSp>
        <p:nvGrpSpPr>
          <p:cNvPr id="44" name="Group 43"/>
          <p:cNvGrpSpPr/>
          <p:nvPr/>
        </p:nvGrpSpPr>
        <p:grpSpPr>
          <a:xfrm>
            <a:off x="412510" y="9509040"/>
            <a:ext cx="5988290" cy="409383"/>
            <a:chOff x="412510" y="9509040"/>
            <a:chExt cx="5988290" cy="409383"/>
          </a:xfrm>
        </p:grpSpPr>
        <p:sp>
          <p:nvSpPr>
            <p:cNvPr id="45" name="Rectangle: Diagonal Corners Rounded 19">
              <a:extLst>
                <a:ext uri="{FF2B5EF4-FFF2-40B4-BE49-F238E27FC236}">
                  <a16:creationId xmlns:a16="http://schemas.microsoft.com/office/drawing/2014/main" id="{16274458-7725-43DB-B89F-32008569EE44}"/>
                </a:ext>
              </a:extLst>
            </p:cNvPr>
            <p:cNvSpPr/>
            <p:nvPr/>
          </p:nvSpPr>
          <p:spPr>
            <a:xfrm>
              <a:off x="412822" y="9509040"/>
              <a:ext cx="5987978" cy="246219"/>
            </a:xfrm>
            <a:prstGeom prst="round2DiagRect">
              <a:avLst>
                <a:gd name="adj1" fmla="val 21825"/>
                <a:gd name="adj2" fmla="val 0"/>
              </a:avLst>
            </a:prstGeom>
            <a:solidFill>
              <a:srgbClr val="026A56"/>
            </a:solidFill>
            <a:ln>
              <a:solidFill>
                <a:srgbClr val="026A56"/>
              </a:solidFill>
            </a:ln>
          </p:spPr>
          <p:style>
            <a:lnRef idx="3">
              <a:schemeClr val="lt1"/>
            </a:lnRef>
            <a:fillRef idx="1">
              <a:schemeClr val="accent1"/>
            </a:fillRef>
            <a:effectRef idx="1">
              <a:schemeClr val="accent1"/>
            </a:effectRef>
            <a:fontRef idx="minor">
              <a:schemeClr val="lt1"/>
            </a:fontRef>
          </p:style>
          <p:txBody>
            <a:bodyPr rtlCol="0" anchor="ctr"/>
            <a:lstStyle/>
            <a:p>
              <a:pPr algn="r"/>
              <a:r>
                <a:rPr lang="en-US" sz="1000" smtClean="0">
                  <a:solidFill>
                    <a:schemeClr val="bg1"/>
                  </a:solidFill>
                  <a:latin typeface="Arial" panose="020B0604020202020204" pitchFamily="34" charset="0"/>
                  <a:cs typeface="Arial" panose="020B0604020202020204" pitchFamily="34" charset="0"/>
                </a:rPr>
                <a:t>Công ty TNHH Công Nghiệp DAICHI - </a:t>
              </a:r>
              <a:r>
                <a:rPr lang="en-US" sz="1000">
                  <a:solidFill>
                    <a:schemeClr val="bg1"/>
                  </a:solidFill>
                  <a:latin typeface="Arial" panose="020B0604020202020204" pitchFamily="34" charset="0"/>
                  <a:cs typeface="Arial" panose="020B0604020202020204" pitchFamily="34" charset="0"/>
                </a:rPr>
                <a:t>Hotline: </a:t>
              </a:r>
              <a:r>
                <a:rPr lang="en-US" sz="1000" smtClean="0">
                  <a:solidFill>
                    <a:schemeClr val="bg1"/>
                  </a:solidFill>
                  <a:latin typeface="Arial" panose="020B0604020202020204" pitchFamily="34" charset="0"/>
                  <a:cs typeface="Arial" panose="020B0604020202020204" pitchFamily="34" charset="0"/>
                </a:rPr>
                <a:t>0966.919.212</a:t>
              </a:r>
              <a:endParaRPr lang="en-US" sz="1000">
                <a:solidFill>
                  <a:schemeClr val="bg1"/>
                </a:solidFill>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8E6F2152-0DE4-493E-9476-3EBE412045B0}"/>
                </a:ext>
              </a:extLst>
            </p:cNvPr>
            <p:cNvSpPr txBox="1"/>
            <p:nvPr/>
          </p:nvSpPr>
          <p:spPr>
            <a:xfrm>
              <a:off x="412510" y="9733757"/>
              <a:ext cx="3179050" cy="184666"/>
            </a:xfrm>
            <a:prstGeom prst="rect">
              <a:avLst/>
            </a:prstGeom>
            <a:noFill/>
          </p:spPr>
          <p:txBody>
            <a:bodyPr wrap="square" rtlCol="0">
              <a:spAutoFit/>
            </a:bodyPr>
            <a:lstStyle/>
            <a:p>
              <a:r>
                <a:rPr lang="en-US" sz="600">
                  <a:latin typeface="Arial" panose="020B0604020202020204" pitchFamily="34" charset="0"/>
                  <a:cs typeface="Arial" panose="020B0604020202020204" pitchFamily="34" charset="0"/>
                </a:rPr>
                <a:t> </a:t>
              </a:r>
              <a:r>
                <a:rPr lang="en-US" sz="600" smtClean="0">
                  <a:latin typeface="Arial" panose="020B0604020202020204" pitchFamily="34" charset="0"/>
                  <a:cs typeface="Arial" panose="020B0604020202020204" pitchFamily="34" charset="0"/>
                  <a:hlinkClick r:id="rId11"/>
                </a:rPr>
                <a:t>www.chichi.vn</a:t>
              </a:r>
              <a:r>
                <a:rPr lang="en-US" sz="600" smtClean="0">
                  <a:latin typeface="Arial" panose="020B0604020202020204" pitchFamily="34" charset="0"/>
                  <a:cs typeface="Arial" panose="020B0604020202020204" pitchFamily="34" charset="0"/>
                </a:rPr>
                <a:t>   </a:t>
              </a:r>
              <a:r>
                <a:rPr lang="en-US" sz="600" smtClean="0">
                  <a:latin typeface="Arial" panose="020B0604020202020204" pitchFamily="34" charset="0"/>
                  <a:cs typeface="Arial" panose="020B0604020202020204" pitchFamily="34" charset="0"/>
                  <a:hlinkClick r:id="rId12"/>
                </a:rPr>
                <a:t>www.bulongdaichi.com</a:t>
              </a:r>
              <a:r>
                <a:rPr lang="en-US" sz="600" smtClean="0">
                  <a:latin typeface="Arial" panose="020B0604020202020204" pitchFamily="34" charset="0"/>
                  <a:cs typeface="Arial" panose="020B0604020202020204" pitchFamily="34" charset="0"/>
                </a:rPr>
                <a:t>  </a:t>
              </a:r>
              <a:r>
                <a:rPr lang="en-US" sz="600">
                  <a:latin typeface="Arial" panose="020B0604020202020204" pitchFamily="34" charset="0"/>
                  <a:cs typeface="Arial" panose="020B0604020202020204" pitchFamily="34" charset="0"/>
                </a:rPr>
                <a:t>- Email: </a:t>
              </a:r>
              <a:r>
                <a:rPr lang="en-US" sz="600" smtClean="0">
                  <a:latin typeface="Arial" panose="020B0604020202020204" pitchFamily="34" charset="0"/>
                  <a:cs typeface="Arial" panose="020B0604020202020204" pitchFamily="34" charset="0"/>
                </a:rPr>
                <a:t>nguyendinhchi.34vn@gmail.com</a:t>
              </a:r>
              <a:endParaRPr lang="en-US" sz="600">
                <a:latin typeface="Arial" panose="020B0604020202020204" pitchFamily="34" charset="0"/>
                <a:cs typeface="Arial" panose="020B0604020202020204" pitchFamily="34" charset="0"/>
              </a:endParaRPr>
            </a:p>
          </p:txBody>
        </p:sp>
      </p:grpSp>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62281" y="1059227"/>
            <a:ext cx="584199" cy="321834"/>
          </a:xfrm>
          <a:prstGeom prst="rect">
            <a:avLst/>
          </a:prstGeom>
        </p:spPr>
      </p:pic>
      <p:pic>
        <p:nvPicPr>
          <p:cNvPr id="48" name="Picture 4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52747" y="5327959"/>
            <a:ext cx="584199" cy="321834"/>
          </a:xfrm>
          <a:prstGeom prst="rect">
            <a:avLst/>
          </a:prstGeom>
        </p:spPr>
      </p:pic>
    </p:spTree>
    <p:extLst>
      <p:ext uri="{BB962C8B-B14F-4D97-AF65-F5344CB8AC3E}">
        <p14:creationId xmlns:p14="http://schemas.microsoft.com/office/powerpoint/2010/main" val="41503816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70DE6337-6BDA-4D26-9EDC-DB0DFEDA7AD9}"/>
              </a:ext>
            </a:extLst>
          </p:cNvPr>
          <p:cNvCxnSpPr>
            <a:cxnSpLocks/>
          </p:cNvCxnSpPr>
          <p:nvPr/>
        </p:nvCxnSpPr>
        <p:spPr>
          <a:xfrm>
            <a:off x="412510" y="9298919"/>
            <a:ext cx="5988290" cy="0"/>
          </a:xfrm>
          <a:prstGeom prst="line">
            <a:avLst/>
          </a:prstGeom>
          <a:ln w="12700">
            <a:solidFill>
              <a:srgbClr val="FFC000"/>
            </a:solidFill>
          </a:ln>
        </p:spPr>
        <p:style>
          <a:lnRef idx="3">
            <a:schemeClr val="accent1"/>
          </a:lnRef>
          <a:fillRef idx="0">
            <a:schemeClr val="accent1"/>
          </a:fillRef>
          <a:effectRef idx="2">
            <a:schemeClr val="accent1"/>
          </a:effectRef>
          <a:fontRef idx="minor">
            <a:schemeClr val="tx1"/>
          </a:fontRef>
        </p:style>
      </p:cxnSp>
      <p:sp>
        <p:nvSpPr>
          <p:cNvPr id="14" name="TextBox 13">
            <a:extLst>
              <a:ext uri="{FF2B5EF4-FFF2-40B4-BE49-F238E27FC236}">
                <a16:creationId xmlns:a16="http://schemas.microsoft.com/office/drawing/2014/main" id="{B44BF219-D50B-4C26-8758-7FCDB56E1C50}"/>
              </a:ext>
            </a:extLst>
          </p:cNvPr>
          <p:cNvSpPr txBox="1"/>
          <p:nvPr/>
        </p:nvSpPr>
        <p:spPr>
          <a:xfrm>
            <a:off x="6043612" y="9255888"/>
            <a:ext cx="357187" cy="246221"/>
          </a:xfrm>
          <a:prstGeom prst="rect">
            <a:avLst/>
          </a:prstGeom>
          <a:noFill/>
        </p:spPr>
        <p:txBody>
          <a:bodyPr wrap="square" rtlCol="0">
            <a:spAutoFit/>
          </a:bodyPr>
          <a:lstStyle/>
          <a:p>
            <a:r>
              <a:rPr lang="en-US" sz="1000" b="1" smtClean="0">
                <a:solidFill>
                  <a:srgbClr val="0070C0"/>
                </a:solidFill>
                <a:latin typeface="Arial" panose="020B0604020202020204" pitchFamily="34" charset="0"/>
                <a:cs typeface="Arial" panose="020B0604020202020204" pitchFamily="34" charset="0"/>
              </a:rPr>
              <a:t>07</a:t>
            </a:r>
            <a:endParaRPr lang="en-US" sz="1000" b="1">
              <a:solidFill>
                <a:srgbClr val="0070C0"/>
              </a:solidFill>
              <a:latin typeface="Arial" panose="020B0604020202020204" pitchFamily="34" charset="0"/>
              <a:cs typeface="Arial" panose="020B0604020202020204" pitchFamily="34" charset="0"/>
            </a:endParaRPr>
          </a:p>
        </p:txBody>
      </p:sp>
      <p:sp>
        <p:nvSpPr>
          <p:cNvPr id="67" name="Rectangle: Diagonal Corners Rounded 10">
            <a:extLst>
              <a:ext uri="{FF2B5EF4-FFF2-40B4-BE49-F238E27FC236}">
                <a16:creationId xmlns:a16="http://schemas.microsoft.com/office/drawing/2014/main" id="{B2D697F7-7597-4D84-ADD0-B6EE2D031515}"/>
              </a:ext>
            </a:extLst>
          </p:cNvPr>
          <p:cNvSpPr/>
          <p:nvPr/>
        </p:nvSpPr>
        <p:spPr>
          <a:xfrm>
            <a:off x="419811" y="1012433"/>
            <a:ext cx="5988289" cy="3775120"/>
          </a:xfrm>
          <a:prstGeom prst="round2DiagRect">
            <a:avLst>
              <a:gd name="adj1" fmla="val 2500"/>
              <a:gd name="adj2" fmla="val 0"/>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a:solidFill>
                <a:srgbClr val="0070C0"/>
              </a:solidFill>
              <a:latin typeface="Arial" panose="020B0604020202020204" pitchFamily="34" charset="0"/>
              <a:cs typeface="Arial" panose="020B0604020202020204" pitchFamily="34" charset="0"/>
            </a:endParaRPr>
          </a:p>
        </p:txBody>
      </p:sp>
      <p:sp>
        <p:nvSpPr>
          <p:cNvPr id="68" name="Rounded Rectangle 67"/>
          <p:cNvSpPr/>
          <p:nvPr/>
        </p:nvSpPr>
        <p:spPr>
          <a:xfrm>
            <a:off x="419811" y="719219"/>
            <a:ext cx="3770870" cy="216000"/>
          </a:xfrm>
          <a:prstGeom prst="roundRect">
            <a:avLst/>
          </a:prstGeom>
          <a:solidFill>
            <a:srgbClr val="026A56"/>
          </a:solidFill>
          <a:ln>
            <a:solidFill>
              <a:schemeClr val="bg1"/>
            </a:solidFill>
          </a:ln>
        </p:spPr>
        <p:style>
          <a:lnRef idx="3">
            <a:schemeClr val="lt1"/>
          </a:lnRef>
          <a:fillRef idx="1">
            <a:schemeClr val="accent1"/>
          </a:fillRef>
          <a:effectRef idx="1">
            <a:schemeClr val="accent1"/>
          </a:effectRef>
          <a:fontRef idx="minor">
            <a:schemeClr val="lt1"/>
          </a:fontRef>
        </p:style>
        <p:txBody>
          <a:bodyPr wrap="square" rtlCol="0" anchor="ctr">
            <a:noAutofit/>
          </a:bodyPr>
          <a:lstStyle/>
          <a:p>
            <a:r>
              <a:rPr lang="en-US" sz="1200" smtClean="0"/>
              <a:t>7.Long Đen Phẳng</a:t>
            </a:r>
            <a:endParaRPr lang="en-US" sz="1200"/>
          </a:p>
        </p:txBody>
      </p:sp>
      <p:sp>
        <p:nvSpPr>
          <p:cNvPr id="75" name="Rectangle 74"/>
          <p:cNvSpPr/>
          <p:nvPr/>
        </p:nvSpPr>
        <p:spPr>
          <a:xfrm>
            <a:off x="2026875" y="1157566"/>
            <a:ext cx="1309026" cy="18587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1" name="Rounded Rectangle 70"/>
          <p:cNvSpPr/>
          <p:nvPr/>
        </p:nvSpPr>
        <p:spPr>
          <a:xfrm>
            <a:off x="5101199" y="1056551"/>
            <a:ext cx="1286581" cy="382713"/>
          </a:xfrm>
          <a:prstGeom prst="roundRect">
            <a:avLst/>
          </a:prstGeom>
          <a:solidFill>
            <a:schemeClr val="accent1">
              <a:lumMod val="50000"/>
            </a:schemeClr>
          </a:solidFill>
        </p:spPr>
        <p:style>
          <a:lnRef idx="3">
            <a:schemeClr val="lt1"/>
          </a:lnRef>
          <a:fillRef idx="1">
            <a:schemeClr val="accent5"/>
          </a:fillRef>
          <a:effectRef idx="1">
            <a:schemeClr val="accent5"/>
          </a:effectRef>
          <a:fontRef idx="minor">
            <a:schemeClr val="lt1"/>
          </a:fontRef>
        </p:style>
        <p:txBody>
          <a:bodyPr wrap="square" rtlCol="0" anchor="ctr">
            <a:noAutofit/>
          </a:bodyPr>
          <a:lstStyle/>
          <a:p>
            <a:pPr algn="ctr"/>
            <a:r>
              <a:rPr lang="en-US" b="1" smtClean="0">
                <a:solidFill>
                  <a:schemeClr val="bg1"/>
                </a:solidFill>
                <a:effectLst>
                  <a:outerShdw blurRad="50800" dist="38100" dir="2700000" algn="tl" rotWithShape="0">
                    <a:prstClr val="black">
                      <a:alpha val="40000"/>
                    </a:prstClr>
                  </a:outerShdw>
                </a:effectLst>
              </a:rPr>
              <a:t>DIN 125A</a:t>
            </a:r>
            <a:endParaRPr lang="en-US" b="1">
              <a:solidFill>
                <a:schemeClr val="bg1"/>
              </a:solidFill>
              <a:effectLst>
                <a:outerShdw blurRad="50800" dist="38100" dir="2700000" algn="tl" rotWithShape="0">
                  <a:prstClr val="black">
                    <a:alpha val="40000"/>
                  </a:prstClr>
                </a:outerShdw>
              </a:effectLst>
            </a:endParaRPr>
          </a:p>
        </p:txBody>
      </p:sp>
      <p:sp>
        <p:nvSpPr>
          <p:cNvPr id="31" name="Rectangle 30"/>
          <p:cNvSpPr/>
          <p:nvPr/>
        </p:nvSpPr>
        <p:spPr>
          <a:xfrm>
            <a:off x="699379" y="1111063"/>
            <a:ext cx="2553841" cy="17969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Rectangle: Diagonal Corners Rounded 10">
            <a:extLst>
              <a:ext uri="{FF2B5EF4-FFF2-40B4-BE49-F238E27FC236}">
                <a16:creationId xmlns:a16="http://schemas.microsoft.com/office/drawing/2014/main" id="{B2D697F7-7597-4D84-ADD0-B6EE2D031515}"/>
              </a:ext>
            </a:extLst>
          </p:cNvPr>
          <p:cNvSpPr/>
          <p:nvPr/>
        </p:nvSpPr>
        <p:spPr>
          <a:xfrm>
            <a:off x="416304" y="5353261"/>
            <a:ext cx="5988289" cy="3687886"/>
          </a:xfrm>
          <a:prstGeom prst="round2DiagRect">
            <a:avLst>
              <a:gd name="adj1" fmla="val 2500"/>
              <a:gd name="adj2" fmla="val 0"/>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a:solidFill>
                <a:srgbClr val="0070C0"/>
              </a:solidFill>
              <a:latin typeface="Arial" panose="020B0604020202020204" pitchFamily="34" charset="0"/>
              <a:cs typeface="Arial" panose="020B0604020202020204" pitchFamily="34" charset="0"/>
            </a:endParaRPr>
          </a:p>
        </p:txBody>
      </p:sp>
      <p:sp>
        <p:nvSpPr>
          <p:cNvPr id="2" name="Rounded Rectangle 1"/>
          <p:cNvSpPr/>
          <p:nvPr/>
        </p:nvSpPr>
        <p:spPr>
          <a:xfrm>
            <a:off x="416303" y="5058662"/>
            <a:ext cx="3770870" cy="216000"/>
          </a:xfrm>
          <a:prstGeom prst="roundRect">
            <a:avLst/>
          </a:prstGeom>
          <a:solidFill>
            <a:srgbClr val="026A56"/>
          </a:solidFill>
        </p:spPr>
        <p:style>
          <a:lnRef idx="3">
            <a:schemeClr val="lt1"/>
          </a:lnRef>
          <a:fillRef idx="1">
            <a:schemeClr val="accent1"/>
          </a:fillRef>
          <a:effectRef idx="1">
            <a:schemeClr val="accent1"/>
          </a:effectRef>
          <a:fontRef idx="minor">
            <a:schemeClr val="lt1"/>
          </a:fontRef>
        </p:style>
        <p:txBody>
          <a:bodyPr wrap="square" rtlCol="0" anchor="ctr">
            <a:noAutofit/>
          </a:bodyPr>
          <a:lstStyle/>
          <a:p>
            <a:r>
              <a:rPr lang="en-US" sz="1200" smtClean="0"/>
              <a:t>8.Long Đen Vênh</a:t>
            </a:r>
            <a:endParaRPr lang="en-US" sz="1200"/>
          </a:p>
        </p:txBody>
      </p:sp>
      <p:sp>
        <p:nvSpPr>
          <p:cNvPr id="11" name="Rectangle 10"/>
          <p:cNvSpPr/>
          <p:nvPr/>
        </p:nvSpPr>
        <p:spPr>
          <a:xfrm>
            <a:off x="2487912" y="5403912"/>
            <a:ext cx="3900241" cy="8331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Rounded Rectangle 3"/>
          <p:cNvSpPr/>
          <p:nvPr/>
        </p:nvSpPr>
        <p:spPr>
          <a:xfrm>
            <a:off x="5093952" y="5373142"/>
            <a:ext cx="1286581" cy="322378"/>
          </a:xfrm>
          <a:prstGeom prst="roundRect">
            <a:avLst/>
          </a:prstGeom>
          <a:solidFill>
            <a:schemeClr val="accent1">
              <a:lumMod val="50000"/>
            </a:schemeClr>
          </a:solidFill>
        </p:spPr>
        <p:style>
          <a:lnRef idx="3">
            <a:schemeClr val="lt1"/>
          </a:lnRef>
          <a:fillRef idx="1">
            <a:schemeClr val="accent5"/>
          </a:fillRef>
          <a:effectRef idx="1">
            <a:schemeClr val="accent5"/>
          </a:effectRef>
          <a:fontRef idx="minor">
            <a:schemeClr val="lt1"/>
          </a:fontRef>
        </p:style>
        <p:txBody>
          <a:bodyPr wrap="square" rtlCol="0" anchor="ctr">
            <a:noAutofit/>
          </a:bodyPr>
          <a:lstStyle/>
          <a:p>
            <a:pPr algn="ctr"/>
            <a:r>
              <a:rPr lang="en-US" b="1" smtClean="0">
                <a:solidFill>
                  <a:schemeClr val="bg1"/>
                </a:solidFill>
                <a:effectLst>
                  <a:outerShdw blurRad="50800" dist="38100" dir="2700000" algn="tl" rotWithShape="0">
                    <a:prstClr val="black">
                      <a:alpha val="40000"/>
                    </a:prstClr>
                  </a:outerShdw>
                </a:effectLst>
              </a:rPr>
              <a:t>DIN </a:t>
            </a:r>
            <a:endParaRPr lang="en-US" b="1">
              <a:solidFill>
                <a:schemeClr val="bg1"/>
              </a:solidFill>
              <a:effectLst>
                <a:outerShdw blurRad="50800" dist="38100" dir="2700000" algn="tl" rotWithShape="0">
                  <a:prstClr val="black">
                    <a:alpha val="40000"/>
                  </a:prstClr>
                </a:outerShdw>
              </a:effectLst>
            </a:endParaRPr>
          </a:p>
        </p:txBody>
      </p:sp>
      <p:sp>
        <p:nvSpPr>
          <p:cNvPr id="12" name="Rectangle 11"/>
          <p:cNvSpPr/>
          <p:nvPr/>
        </p:nvSpPr>
        <p:spPr>
          <a:xfrm>
            <a:off x="697213" y="5501916"/>
            <a:ext cx="2171700" cy="1796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Rectangle 5"/>
          <p:cNvSpPr/>
          <p:nvPr/>
        </p:nvSpPr>
        <p:spPr>
          <a:xfrm>
            <a:off x="5734033" y="8450204"/>
            <a:ext cx="646500" cy="1104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Rectangle 6"/>
          <p:cNvSpPr/>
          <p:nvPr/>
        </p:nvSpPr>
        <p:spPr>
          <a:xfrm>
            <a:off x="517360" y="5809934"/>
            <a:ext cx="2079321" cy="1110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Rectangle 31"/>
          <p:cNvSpPr/>
          <p:nvPr/>
        </p:nvSpPr>
        <p:spPr>
          <a:xfrm>
            <a:off x="3072705" y="5759441"/>
            <a:ext cx="179853" cy="1110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Rectangle 32"/>
          <p:cNvSpPr/>
          <p:nvPr/>
        </p:nvSpPr>
        <p:spPr>
          <a:xfrm>
            <a:off x="6043644" y="5745763"/>
            <a:ext cx="179853" cy="1110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Rectangle 34"/>
          <p:cNvSpPr/>
          <p:nvPr/>
        </p:nvSpPr>
        <p:spPr>
          <a:xfrm>
            <a:off x="644708" y="6786224"/>
            <a:ext cx="5553737" cy="1735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50582" b="16679"/>
          <a:stretch/>
        </p:blipFill>
        <p:spPr>
          <a:xfrm>
            <a:off x="459917" y="2842678"/>
            <a:ext cx="5937056" cy="1414038"/>
          </a:xfrm>
          <a:prstGeom prst="rect">
            <a:avLst/>
          </a:prstGeom>
        </p:spPr>
      </p:pic>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1869" t="50018" r="1536" b="16811"/>
          <a:stretch/>
        </p:blipFill>
        <p:spPr>
          <a:xfrm>
            <a:off x="473557" y="6995674"/>
            <a:ext cx="5855719" cy="1470436"/>
          </a:xfrm>
          <a:prstGeom prst="rect">
            <a:avLst/>
          </a:prstGeom>
        </p:spPr>
      </p:pic>
      <p:pic>
        <p:nvPicPr>
          <p:cNvPr id="40" name="Picture 39"/>
          <p:cNvPicPr>
            <a:picLocks noChangeAspect="1"/>
          </p:cNvPicPr>
          <p:nvPr/>
        </p:nvPicPr>
        <p:blipFill rotWithShape="1">
          <a:blip r:embed="rId3">
            <a:extLst>
              <a:ext uri="{28A0092B-C50C-407E-A947-70E740481C1C}">
                <a14:useLocalDpi xmlns:a14="http://schemas.microsoft.com/office/drawing/2010/main" val="0"/>
              </a:ext>
            </a:extLst>
          </a:blip>
          <a:srcRect l="47910" t="11479" r="5695" b="59791"/>
          <a:stretch/>
        </p:blipFill>
        <p:spPr>
          <a:xfrm>
            <a:off x="3647937" y="1615335"/>
            <a:ext cx="2567940" cy="1156888"/>
          </a:xfrm>
          <a:prstGeom prst="rect">
            <a:avLst/>
          </a:prstGeom>
        </p:spPr>
      </p:pic>
      <p:pic>
        <p:nvPicPr>
          <p:cNvPr id="41" name="Picture 40"/>
          <p:cNvPicPr>
            <a:picLocks noChangeAspect="1"/>
          </p:cNvPicPr>
          <p:nvPr/>
        </p:nvPicPr>
        <p:blipFill rotWithShape="1">
          <a:blip r:embed="rId5">
            <a:extLst>
              <a:ext uri="{BEBA8EAE-BF5A-486C-A8C5-ECC9F3942E4B}">
                <a14:imgProps xmlns:a14="http://schemas.microsoft.com/office/drawing/2010/main">
                  <a14:imgLayer r:embed="rId6">
                    <a14:imgEffect>
                      <a14:backgroundRemoval t="28125" b="82969" l="4375" r="96250"/>
                    </a14:imgEffect>
                  </a14:imgLayer>
                </a14:imgProps>
              </a:ext>
              <a:ext uri="{28A0092B-C50C-407E-A947-70E740481C1C}">
                <a14:useLocalDpi xmlns:a14="http://schemas.microsoft.com/office/drawing/2010/main" val="0"/>
              </a:ext>
            </a:extLst>
          </a:blip>
          <a:srcRect l="3625" t="29625" r="3000" b="17969"/>
          <a:stretch/>
        </p:blipFill>
        <p:spPr>
          <a:xfrm>
            <a:off x="633462" y="1609396"/>
            <a:ext cx="1625949" cy="912534"/>
          </a:xfrm>
          <a:prstGeom prst="rect">
            <a:avLst/>
          </a:prstGeom>
        </p:spPr>
      </p:pic>
      <p:pic>
        <p:nvPicPr>
          <p:cNvPr id="42" name="Picture 41"/>
          <p:cNvPicPr>
            <a:picLocks noChangeAspect="1"/>
          </p:cNvPicPr>
          <p:nvPr/>
        </p:nvPicPr>
        <p:blipFill>
          <a:blip r:embed="rId7">
            <a:extLst>
              <a:ext uri="{BEBA8EAE-BF5A-486C-A8C5-ECC9F3942E4B}">
                <a14:imgProps xmlns:a14="http://schemas.microsoft.com/office/drawing/2010/main">
                  <a14:imgLayer r:embed="rId8">
                    <a14:imgEffect>
                      <a14:backgroundRemoval t="750" b="94750" l="500" r="100000"/>
                    </a14:imgEffect>
                  </a14:imgLayer>
                </a14:imgProps>
              </a:ext>
              <a:ext uri="{28A0092B-C50C-407E-A947-70E740481C1C}">
                <a14:useLocalDpi xmlns:a14="http://schemas.microsoft.com/office/drawing/2010/main" val="0"/>
              </a:ext>
            </a:extLst>
          </a:blip>
          <a:stretch>
            <a:fillRect/>
          </a:stretch>
        </p:blipFill>
        <p:spPr>
          <a:xfrm>
            <a:off x="2206324" y="1010948"/>
            <a:ext cx="1233001" cy="1233001"/>
          </a:xfrm>
          <a:prstGeom prst="rect">
            <a:avLst/>
          </a:prstGeom>
        </p:spPr>
      </p:pic>
      <p:pic>
        <p:nvPicPr>
          <p:cNvPr id="43" name="Picture 42"/>
          <p:cNvPicPr>
            <a:picLocks noChangeAspect="1"/>
          </p:cNvPicPr>
          <p:nvPr/>
        </p:nvPicPr>
        <p:blipFill rotWithShape="1">
          <a:blip r:embed="rId4">
            <a:extLst>
              <a:ext uri="{28A0092B-C50C-407E-A947-70E740481C1C}">
                <a14:useLocalDpi xmlns:a14="http://schemas.microsoft.com/office/drawing/2010/main" val="0"/>
              </a:ext>
            </a:extLst>
          </a:blip>
          <a:srcRect l="48915" t="11604" r="6436" b="60216"/>
          <a:stretch/>
        </p:blipFill>
        <p:spPr>
          <a:xfrm>
            <a:off x="3968873" y="5794663"/>
            <a:ext cx="2408266" cy="1111507"/>
          </a:xfrm>
          <a:prstGeom prst="rect">
            <a:avLst/>
          </a:prstGeom>
        </p:spPr>
      </p:pic>
      <p:sp>
        <p:nvSpPr>
          <p:cNvPr id="18" name="TextBox 17"/>
          <p:cNvSpPr txBox="1"/>
          <p:nvPr/>
        </p:nvSpPr>
        <p:spPr>
          <a:xfrm>
            <a:off x="4227304" y="6614696"/>
            <a:ext cx="274434" cy="369332"/>
          </a:xfrm>
          <a:prstGeom prst="rect">
            <a:avLst/>
          </a:prstGeom>
          <a:solidFill>
            <a:schemeClr val="bg1"/>
          </a:solidFill>
        </p:spPr>
        <p:txBody>
          <a:bodyPr wrap="none" rtlCol="0">
            <a:spAutoFit/>
          </a:bodyPr>
          <a:lstStyle/>
          <a:p>
            <a:r>
              <a:rPr lang="en-US" smtClean="0"/>
              <a:t>s</a:t>
            </a:r>
            <a:endParaRPr lang="en-US"/>
          </a:p>
        </p:txBody>
      </p:sp>
      <p:sp>
        <p:nvSpPr>
          <p:cNvPr id="19" name="Rectangle 18"/>
          <p:cNvSpPr/>
          <p:nvPr/>
        </p:nvSpPr>
        <p:spPr>
          <a:xfrm>
            <a:off x="5379791" y="6732414"/>
            <a:ext cx="272232" cy="162977"/>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gn="ctr"/>
            <a:endParaRPr lang="en-US"/>
          </a:p>
        </p:txBody>
      </p:sp>
      <p:sp>
        <p:nvSpPr>
          <p:cNvPr id="44" name="TextBox 43"/>
          <p:cNvSpPr txBox="1"/>
          <p:nvPr/>
        </p:nvSpPr>
        <p:spPr>
          <a:xfrm>
            <a:off x="5354152" y="6660013"/>
            <a:ext cx="370614" cy="307777"/>
          </a:xfrm>
          <a:prstGeom prst="rect">
            <a:avLst/>
          </a:prstGeom>
          <a:noFill/>
        </p:spPr>
        <p:txBody>
          <a:bodyPr wrap="none" rtlCol="0">
            <a:spAutoFit/>
          </a:bodyPr>
          <a:lstStyle/>
          <a:p>
            <a:r>
              <a:rPr lang="en-US" sz="1400" smtClean="0"/>
              <a:t>d</a:t>
            </a:r>
            <a:r>
              <a:rPr lang="en-US" sz="1200" smtClean="0"/>
              <a:t>2</a:t>
            </a:r>
            <a:endParaRPr lang="en-US" sz="1200"/>
          </a:p>
        </p:txBody>
      </p:sp>
      <p:sp>
        <p:nvSpPr>
          <p:cNvPr id="47" name="Rectangle 46"/>
          <p:cNvSpPr/>
          <p:nvPr/>
        </p:nvSpPr>
        <p:spPr>
          <a:xfrm>
            <a:off x="6010003" y="6151656"/>
            <a:ext cx="272232" cy="162977"/>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gn="ctr"/>
            <a:endParaRPr lang="en-US"/>
          </a:p>
        </p:txBody>
      </p:sp>
      <p:sp>
        <p:nvSpPr>
          <p:cNvPr id="46" name="TextBox 45"/>
          <p:cNvSpPr txBox="1"/>
          <p:nvPr/>
        </p:nvSpPr>
        <p:spPr>
          <a:xfrm>
            <a:off x="5954675" y="6069769"/>
            <a:ext cx="357790" cy="307777"/>
          </a:xfrm>
          <a:prstGeom prst="rect">
            <a:avLst/>
          </a:prstGeom>
          <a:noFill/>
        </p:spPr>
        <p:txBody>
          <a:bodyPr wrap="none" rtlCol="0">
            <a:spAutoFit/>
          </a:bodyPr>
          <a:lstStyle/>
          <a:p>
            <a:r>
              <a:rPr lang="en-US" sz="1400" smtClean="0"/>
              <a:t>d</a:t>
            </a:r>
            <a:r>
              <a:rPr lang="en-US" sz="1200"/>
              <a:t>1</a:t>
            </a:r>
          </a:p>
        </p:txBody>
      </p:sp>
      <p:pic>
        <p:nvPicPr>
          <p:cNvPr id="49" name="Picture 48"/>
          <p:cNvPicPr>
            <a:picLocks noChangeAspect="1"/>
          </p:cNvPicPr>
          <p:nvPr/>
        </p:nvPicPr>
        <p:blipFill>
          <a:blip r:embed="rId9">
            <a:extLst>
              <a:ext uri="{BEBA8EAE-BF5A-486C-A8C5-ECC9F3942E4B}">
                <a14:imgProps xmlns:a14="http://schemas.microsoft.com/office/drawing/2010/main">
                  <a14:imgLayer r:embed="rId10">
                    <a14:imgEffect>
                      <a14:backgroundRemoval t="1667" b="98500" l="0" r="99667">
                        <a14:foregroundMark x1="39833" y1="64500" x2="39833" y2="64500"/>
                        <a14:foregroundMark x1="57667" y1="64833" x2="57667" y2="64833"/>
                      </a14:backgroundRemoval>
                    </a14:imgEffect>
                  </a14:imgLayer>
                </a14:imgProps>
              </a:ext>
              <a:ext uri="{28A0092B-C50C-407E-A947-70E740481C1C}">
                <a14:useLocalDpi xmlns:a14="http://schemas.microsoft.com/office/drawing/2010/main" val="0"/>
              </a:ext>
            </a:extLst>
          </a:blip>
          <a:stretch>
            <a:fillRect/>
          </a:stretch>
        </p:blipFill>
        <p:spPr>
          <a:xfrm>
            <a:off x="2023317" y="5778016"/>
            <a:ext cx="1102492" cy="1102492"/>
          </a:xfrm>
          <a:prstGeom prst="rect">
            <a:avLst/>
          </a:prstGeom>
        </p:spPr>
      </p:pic>
      <p:pic>
        <p:nvPicPr>
          <p:cNvPr id="21" name="Picture 20"/>
          <p:cNvPicPr>
            <a:picLocks noChangeAspect="1"/>
          </p:cNvPicPr>
          <p:nvPr/>
        </p:nvPicPr>
        <p:blipFill>
          <a:blip r:embed="rId11">
            <a:extLst>
              <a:ext uri="{BEBA8EAE-BF5A-486C-A8C5-ECC9F3942E4B}">
                <a14:imgProps xmlns:a14="http://schemas.microsoft.com/office/drawing/2010/main">
                  <a14:imgLayer r:embed="rId12">
                    <a14:imgEffect>
                      <a14:backgroundRemoval t="10000" b="96333" l="10000" r="90000">
                        <a14:foregroundMark x1="48750" y1="19833" x2="16500" y2="50000"/>
                        <a14:foregroundMark x1="16375" y1="54667" x2="50625" y2="87833"/>
                        <a14:foregroundMark x1="52250" y1="91167" x2="87500" y2="54500"/>
                        <a14:foregroundMark x1="86375" y1="51167" x2="77375" y2="17000"/>
                        <a14:foregroundMark x1="76125" y1="17000" x2="33750" y2="23333"/>
                        <a14:foregroundMark x1="70375" y1="33167" x2="74375" y2="60667"/>
                        <a14:foregroundMark x1="59000" y1="34333" x2="51875" y2="64000"/>
                        <a14:foregroundMark x1="41750" y1="40500" x2="23875" y2="51167"/>
                        <a14:foregroundMark x1="88500" y1="52833" x2="83000" y2="62833"/>
                        <a14:foregroundMark x1="52125" y1="17667" x2="36625" y2="22500"/>
                        <a14:foregroundMark x1="44250" y1="19333" x2="36125" y2="22167"/>
                      </a14:backgroundRemoval>
                    </a14:imgEffect>
                  </a14:imgLayer>
                </a14:imgProps>
              </a:ext>
              <a:ext uri="{28A0092B-C50C-407E-A947-70E740481C1C}">
                <a14:useLocalDpi xmlns:a14="http://schemas.microsoft.com/office/drawing/2010/main" val="0"/>
              </a:ext>
            </a:extLst>
          </a:blip>
          <a:stretch>
            <a:fillRect/>
          </a:stretch>
        </p:blipFill>
        <p:spPr>
          <a:xfrm>
            <a:off x="625861" y="5664467"/>
            <a:ext cx="1647534" cy="1235650"/>
          </a:xfrm>
          <a:prstGeom prst="rect">
            <a:avLst/>
          </a:prstGeom>
        </p:spPr>
      </p:pic>
      <p:sp>
        <p:nvSpPr>
          <p:cNvPr id="51" name="TextBox 50"/>
          <p:cNvSpPr txBox="1"/>
          <p:nvPr/>
        </p:nvSpPr>
        <p:spPr>
          <a:xfrm>
            <a:off x="493532" y="4292776"/>
            <a:ext cx="3131306" cy="461665"/>
          </a:xfrm>
          <a:prstGeom prst="rect">
            <a:avLst/>
          </a:prstGeom>
          <a:noFill/>
        </p:spPr>
        <p:txBody>
          <a:bodyPr wrap="none" rtlCol="0">
            <a:spAutoFit/>
          </a:bodyPr>
          <a:lstStyle/>
          <a:p>
            <a:r>
              <a:rPr lang="en-US" sz="1200" b="1" smtClean="0">
                <a:solidFill>
                  <a:srgbClr val="FF0000"/>
                </a:solidFill>
              </a:rPr>
              <a:t>Ví Dụ Đặt Hàng : Long Đen Phẳng Inox 304 M4</a:t>
            </a:r>
          </a:p>
          <a:p>
            <a:r>
              <a:rPr lang="en-US" sz="1200" b="1" smtClean="0">
                <a:solidFill>
                  <a:srgbClr val="FF0000"/>
                </a:solidFill>
              </a:rPr>
              <a:t>   M4 : Tức là d1  = 4,3 mm</a:t>
            </a:r>
          </a:p>
        </p:txBody>
      </p:sp>
      <p:sp>
        <p:nvSpPr>
          <p:cNvPr id="52" name="TextBox 51"/>
          <p:cNvSpPr txBox="1"/>
          <p:nvPr/>
        </p:nvSpPr>
        <p:spPr>
          <a:xfrm>
            <a:off x="501152" y="8509141"/>
            <a:ext cx="3060903" cy="461665"/>
          </a:xfrm>
          <a:prstGeom prst="rect">
            <a:avLst/>
          </a:prstGeom>
          <a:noFill/>
        </p:spPr>
        <p:txBody>
          <a:bodyPr wrap="none" rtlCol="0">
            <a:spAutoFit/>
          </a:bodyPr>
          <a:lstStyle/>
          <a:p>
            <a:r>
              <a:rPr lang="en-US" sz="1200" b="1" smtClean="0">
                <a:solidFill>
                  <a:srgbClr val="FF0000"/>
                </a:solidFill>
              </a:rPr>
              <a:t>Ví Dụ Đặt Hàng : Long Đen Vênh Inox 304 M4</a:t>
            </a:r>
          </a:p>
          <a:p>
            <a:r>
              <a:rPr lang="en-US" sz="1200" b="1" smtClean="0">
                <a:solidFill>
                  <a:srgbClr val="FF0000"/>
                </a:solidFill>
              </a:rPr>
              <a:t>   M4 : Tức là d1  = 4,1 mm</a:t>
            </a:r>
          </a:p>
        </p:txBody>
      </p:sp>
      <p:sp>
        <p:nvSpPr>
          <p:cNvPr id="53" name="Rectangle: Diagonal Corners Rounded 7">
            <a:extLst>
              <a:ext uri="{FF2B5EF4-FFF2-40B4-BE49-F238E27FC236}">
                <a16:creationId xmlns:a16="http://schemas.microsoft.com/office/drawing/2014/main" id="{8EF31BFD-B118-4854-BDD3-F6D47FF7FAD9}"/>
              </a:ext>
            </a:extLst>
          </p:cNvPr>
          <p:cNvSpPr/>
          <p:nvPr/>
        </p:nvSpPr>
        <p:spPr>
          <a:xfrm>
            <a:off x="357900" y="180117"/>
            <a:ext cx="6120000" cy="246221"/>
          </a:xfrm>
          <a:prstGeom prst="round2DiagRect">
            <a:avLst/>
          </a:prstGeom>
          <a:solidFill>
            <a:srgbClr val="026A56"/>
          </a:solidFill>
          <a:ln>
            <a:solidFill>
              <a:schemeClr val="bg1"/>
            </a:solidFill>
          </a:ln>
        </p:spPr>
        <p:style>
          <a:lnRef idx="3">
            <a:schemeClr val="lt1"/>
          </a:lnRef>
          <a:fillRef idx="1">
            <a:schemeClr val="accent1"/>
          </a:fillRef>
          <a:effectRef idx="1">
            <a:schemeClr val="accent1"/>
          </a:effectRef>
          <a:fontRef idx="minor">
            <a:schemeClr val="lt1"/>
          </a:fontRef>
        </p:style>
        <p:txBody>
          <a:bodyPr rtlCol="0" anchor="ctr"/>
          <a:lstStyle/>
          <a:p>
            <a:r>
              <a:rPr lang="en-US" sz="1000">
                <a:solidFill>
                  <a:schemeClr val="bg1"/>
                </a:solidFill>
                <a:latin typeface="Arial" panose="020B0604020202020204" pitchFamily="34" charset="0"/>
                <a:cs typeface="Arial" panose="020B0604020202020204" pitchFamily="34" charset="0"/>
              </a:rPr>
              <a:t>I. BULONG - THANH REN - ĐAI ỐC - VÍT</a:t>
            </a:r>
          </a:p>
        </p:txBody>
      </p:sp>
      <p:sp>
        <p:nvSpPr>
          <p:cNvPr id="54" name="Round Diagonal Corner Rectangle 53"/>
          <p:cNvSpPr/>
          <p:nvPr/>
        </p:nvSpPr>
        <p:spPr>
          <a:xfrm>
            <a:off x="349080" y="449198"/>
            <a:ext cx="6120000" cy="8806690"/>
          </a:xfrm>
          <a:prstGeom prst="round2DiagRect">
            <a:avLst>
              <a:gd name="adj1" fmla="val 1372"/>
              <a:gd name="adj2" fmla="val 0"/>
            </a:avLst>
          </a:prstGeom>
          <a:noFill/>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gn="ctr"/>
            <a:endParaRPr lang="en-US"/>
          </a:p>
        </p:txBody>
      </p:sp>
      <p:grpSp>
        <p:nvGrpSpPr>
          <p:cNvPr id="45" name="Group 44"/>
          <p:cNvGrpSpPr/>
          <p:nvPr/>
        </p:nvGrpSpPr>
        <p:grpSpPr>
          <a:xfrm>
            <a:off x="412510" y="9509040"/>
            <a:ext cx="5988290" cy="409383"/>
            <a:chOff x="412510" y="9509040"/>
            <a:chExt cx="5988290" cy="409383"/>
          </a:xfrm>
        </p:grpSpPr>
        <p:sp>
          <p:nvSpPr>
            <p:cNvPr id="48" name="Rectangle: Diagonal Corners Rounded 19">
              <a:extLst>
                <a:ext uri="{FF2B5EF4-FFF2-40B4-BE49-F238E27FC236}">
                  <a16:creationId xmlns:a16="http://schemas.microsoft.com/office/drawing/2014/main" id="{16274458-7725-43DB-B89F-32008569EE44}"/>
                </a:ext>
              </a:extLst>
            </p:cNvPr>
            <p:cNvSpPr/>
            <p:nvPr/>
          </p:nvSpPr>
          <p:spPr>
            <a:xfrm>
              <a:off x="412822" y="9509040"/>
              <a:ext cx="5987978" cy="246219"/>
            </a:xfrm>
            <a:prstGeom prst="round2DiagRect">
              <a:avLst>
                <a:gd name="adj1" fmla="val 21825"/>
                <a:gd name="adj2" fmla="val 0"/>
              </a:avLst>
            </a:prstGeom>
            <a:solidFill>
              <a:srgbClr val="026A56"/>
            </a:solidFill>
          </p:spPr>
          <p:style>
            <a:lnRef idx="3">
              <a:schemeClr val="lt1"/>
            </a:lnRef>
            <a:fillRef idx="1">
              <a:schemeClr val="accent1"/>
            </a:fillRef>
            <a:effectRef idx="1">
              <a:schemeClr val="accent1"/>
            </a:effectRef>
            <a:fontRef idx="minor">
              <a:schemeClr val="lt1"/>
            </a:fontRef>
          </p:style>
          <p:txBody>
            <a:bodyPr rtlCol="0" anchor="ctr"/>
            <a:lstStyle/>
            <a:p>
              <a:pPr algn="r"/>
              <a:r>
                <a:rPr lang="en-US" sz="1000" smtClean="0">
                  <a:solidFill>
                    <a:schemeClr val="bg1"/>
                  </a:solidFill>
                  <a:latin typeface="Arial" panose="020B0604020202020204" pitchFamily="34" charset="0"/>
                  <a:cs typeface="Arial" panose="020B0604020202020204" pitchFamily="34" charset="0"/>
                </a:rPr>
                <a:t>Công ty TNHH Công Nghiệp DAICHI - </a:t>
              </a:r>
              <a:r>
                <a:rPr lang="en-US" sz="1000">
                  <a:solidFill>
                    <a:schemeClr val="bg1"/>
                  </a:solidFill>
                  <a:latin typeface="Arial" panose="020B0604020202020204" pitchFamily="34" charset="0"/>
                  <a:cs typeface="Arial" panose="020B0604020202020204" pitchFamily="34" charset="0"/>
                </a:rPr>
                <a:t>Hotline: </a:t>
              </a:r>
              <a:r>
                <a:rPr lang="en-US" sz="1000" smtClean="0">
                  <a:solidFill>
                    <a:schemeClr val="bg1"/>
                  </a:solidFill>
                  <a:latin typeface="Arial" panose="020B0604020202020204" pitchFamily="34" charset="0"/>
                  <a:cs typeface="Arial" panose="020B0604020202020204" pitchFamily="34" charset="0"/>
                </a:rPr>
                <a:t>0966.919.212</a:t>
              </a:r>
              <a:endParaRPr lang="en-US" sz="1000">
                <a:solidFill>
                  <a:schemeClr val="bg1"/>
                </a:solidFill>
                <a:latin typeface="Arial" panose="020B06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8E6F2152-0DE4-493E-9476-3EBE412045B0}"/>
                </a:ext>
              </a:extLst>
            </p:cNvPr>
            <p:cNvSpPr txBox="1"/>
            <p:nvPr/>
          </p:nvSpPr>
          <p:spPr>
            <a:xfrm>
              <a:off x="412510" y="9733757"/>
              <a:ext cx="3179050" cy="184666"/>
            </a:xfrm>
            <a:prstGeom prst="rect">
              <a:avLst/>
            </a:prstGeom>
            <a:noFill/>
          </p:spPr>
          <p:txBody>
            <a:bodyPr wrap="square" rtlCol="0">
              <a:spAutoFit/>
            </a:bodyPr>
            <a:lstStyle/>
            <a:p>
              <a:r>
                <a:rPr lang="en-US" sz="600">
                  <a:latin typeface="Arial" panose="020B0604020202020204" pitchFamily="34" charset="0"/>
                  <a:cs typeface="Arial" panose="020B0604020202020204" pitchFamily="34" charset="0"/>
                </a:rPr>
                <a:t> </a:t>
              </a:r>
              <a:r>
                <a:rPr lang="en-US" sz="600" smtClean="0">
                  <a:latin typeface="Arial" panose="020B0604020202020204" pitchFamily="34" charset="0"/>
                  <a:cs typeface="Arial" panose="020B0604020202020204" pitchFamily="34" charset="0"/>
                  <a:hlinkClick r:id="rId13"/>
                </a:rPr>
                <a:t>www.chichi.vn</a:t>
              </a:r>
              <a:r>
                <a:rPr lang="en-US" sz="600" smtClean="0">
                  <a:latin typeface="Arial" panose="020B0604020202020204" pitchFamily="34" charset="0"/>
                  <a:cs typeface="Arial" panose="020B0604020202020204" pitchFamily="34" charset="0"/>
                </a:rPr>
                <a:t>   </a:t>
              </a:r>
              <a:r>
                <a:rPr lang="en-US" sz="600" smtClean="0">
                  <a:latin typeface="Arial" panose="020B0604020202020204" pitchFamily="34" charset="0"/>
                  <a:cs typeface="Arial" panose="020B0604020202020204" pitchFamily="34" charset="0"/>
                  <a:hlinkClick r:id="rId14"/>
                </a:rPr>
                <a:t>www.bulongdaichi.com</a:t>
              </a:r>
              <a:r>
                <a:rPr lang="en-US" sz="600" smtClean="0">
                  <a:latin typeface="Arial" panose="020B0604020202020204" pitchFamily="34" charset="0"/>
                  <a:cs typeface="Arial" panose="020B0604020202020204" pitchFamily="34" charset="0"/>
                </a:rPr>
                <a:t>  </a:t>
              </a:r>
              <a:r>
                <a:rPr lang="en-US" sz="600">
                  <a:latin typeface="Arial" panose="020B0604020202020204" pitchFamily="34" charset="0"/>
                  <a:cs typeface="Arial" panose="020B0604020202020204" pitchFamily="34" charset="0"/>
                </a:rPr>
                <a:t>- Email: </a:t>
              </a:r>
              <a:r>
                <a:rPr lang="en-US" sz="600" smtClean="0">
                  <a:latin typeface="Arial" panose="020B0604020202020204" pitchFamily="34" charset="0"/>
                  <a:cs typeface="Arial" panose="020B0604020202020204" pitchFamily="34" charset="0"/>
                </a:rPr>
                <a:t>nguyendinhchi.34vn@gmail.com</a:t>
              </a:r>
              <a:endParaRPr lang="en-US" sz="600">
                <a:latin typeface="Arial" panose="020B0604020202020204" pitchFamily="34" charset="0"/>
                <a:cs typeface="Arial" panose="020B0604020202020204" pitchFamily="34" charset="0"/>
              </a:endParaRPr>
            </a:p>
          </p:txBody>
        </p:sp>
      </p:grpSp>
      <p:pic>
        <p:nvPicPr>
          <p:cNvPr id="55" name="Picture 5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62281" y="1049067"/>
            <a:ext cx="584199" cy="321834"/>
          </a:xfrm>
          <a:prstGeom prst="rect">
            <a:avLst/>
          </a:prstGeom>
        </p:spPr>
      </p:pic>
      <p:pic>
        <p:nvPicPr>
          <p:cNvPr id="59" name="Picture 5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2747" y="5317799"/>
            <a:ext cx="584199" cy="321834"/>
          </a:xfrm>
          <a:prstGeom prst="rect">
            <a:avLst/>
          </a:prstGeom>
        </p:spPr>
      </p:pic>
    </p:spTree>
    <p:extLst>
      <p:ext uri="{BB962C8B-B14F-4D97-AF65-F5344CB8AC3E}">
        <p14:creationId xmlns:p14="http://schemas.microsoft.com/office/powerpoint/2010/main" val="359909807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70DE6337-6BDA-4D26-9EDC-DB0DFEDA7AD9}"/>
              </a:ext>
            </a:extLst>
          </p:cNvPr>
          <p:cNvCxnSpPr>
            <a:cxnSpLocks/>
          </p:cNvCxnSpPr>
          <p:nvPr/>
        </p:nvCxnSpPr>
        <p:spPr>
          <a:xfrm>
            <a:off x="412510" y="9298919"/>
            <a:ext cx="5988290" cy="0"/>
          </a:xfrm>
          <a:prstGeom prst="line">
            <a:avLst/>
          </a:prstGeom>
          <a:ln w="12700">
            <a:solidFill>
              <a:srgbClr val="FFC000"/>
            </a:solidFill>
          </a:ln>
        </p:spPr>
        <p:style>
          <a:lnRef idx="3">
            <a:schemeClr val="accent1"/>
          </a:lnRef>
          <a:fillRef idx="0">
            <a:schemeClr val="accent1"/>
          </a:fillRef>
          <a:effectRef idx="2">
            <a:schemeClr val="accent1"/>
          </a:effectRef>
          <a:fontRef idx="minor">
            <a:schemeClr val="tx1"/>
          </a:fontRef>
        </p:style>
      </p:cxnSp>
      <p:sp>
        <p:nvSpPr>
          <p:cNvPr id="5" name="TextBox 4">
            <a:extLst>
              <a:ext uri="{FF2B5EF4-FFF2-40B4-BE49-F238E27FC236}">
                <a16:creationId xmlns:a16="http://schemas.microsoft.com/office/drawing/2014/main" id="{343886F3-105F-498C-BAEC-9FC848D1F6A0}"/>
              </a:ext>
            </a:extLst>
          </p:cNvPr>
          <p:cNvSpPr txBox="1"/>
          <p:nvPr/>
        </p:nvSpPr>
        <p:spPr>
          <a:xfrm>
            <a:off x="551764" y="2103908"/>
            <a:ext cx="1053744" cy="369332"/>
          </a:xfrm>
          <a:prstGeom prst="rect">
            <a:avLst/>
          </a:prstGeom>
          <a:noFill/>
        </p:spPr>
        <p:txBody>
          <a:bodyPr wrap="square" rtlCol="0">
            <a:spAutoFit/>
          </a:bodyPr>
          <a:lstStyle/>
          <a:p>
            <a:pPr algn="ctr"/>
            <a:r>
              <a:rPr lang="en-US" sz="900" b="1" smtClean="0">
                <a:latin typeface="Arial" panose="020B0604020202020204" pitchFamily="34" charset="0"/>
                <a:cs typeface="Arial" panose="020B0604020202020204" pitchFamily="34" charset="0"/>
              </a:rPr>
              <a:t>Vít Pake Đầu Tròn</a:t>
            </a:r>
            <a:endParaRPr lang="en-US" sz="900" b="1">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4CD17DE9-382A-4C4E-92E5-E38F30E43D90}"/>
              </a:ext>
            </a:extLst>
          </p:cNvPr>
          <p:cNvSpPr/>
          <p:nvPr/>
        </p:nvSpPr>
        <p:spPr>
          <a:xfrm>
            <a:off x="561598" y="1087512"/>
            <a:ext cx="1034076" cy="1016396"/>
          </a:xfrm>
          <a:prstGeom prst="roundRect">
            <a:avLst>
              <a:gd name="adj" fmla="val 10631"/>
            </a:avLst>
          </a:prstGeom>
          <a:blipFill dpi="0" rotWithShape="1">
            <a:blip r:embed="rId2"/>
            <a:srcRect/>
            <a:stretch>
              <a:fillRect/>
            </a:stretch>
          </a:blipFill>
          <a:ln>
            <a:solidFill>
              <a:schemeClr val="accent5">
                <a:lumMod val="60000"/>
                <a:lumOff val="4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4" name="TextBox 13">
            <a:extLst>
              <a:ext uri="{FF2B5EF4-FFF2-40B4-BE49-F238E27FC236}">
                <a16:creationId xmlns:a16="http://schemas.microsoft.com/office/drawing/2014/main" id="{B44BF219-D50B-4C26-8758-7FCDB56E1C50}"/>
              </a:ext>
            </a:extLst>
          </p:cNvPr>
          <p:cNvSpPr txBox="1"/>
          <p:nvPr/>
        </p:nvSpPr>
        <p:spPr>
          <a:xfrm>
            <a:off x="6043612" y="9255888"/>
            <a:ext cx="357187" cy="246221"/>
          </a:xfrm>
          <a:prstGeom prst="rect">
            <a:avLst/>
          </a:prstGeom>
          <a:noFill/>
        </p:spPr>
        <p:txBody>
          <a:bodyPr wrap="square" rtlCol="0">
            <a:spAutoFit/>
          </a:bodyPr>
          <a:lstStyle/>
          <a:p>
            <a:r>
              <a:rPr lang="en-US" sz="1000" b="1" smtClean="0">
                <a:solidFill>
                  <a:srgbClr val="0070C0"/>
                </a:solidFill>
                <a:latin typeface="Arial" panose="020B0604020202020204" pitchFamily="34" charset="0"/>
                <a:cs typeface="Arial" panose="020B0604020202020204" pitchFamily="34" charset="0"/>
              </a:rPr>
              <a:t>08</a:t>
            </a:r>
            <a:endParaRPr lang="en-US" sz="1000" b="1">
              <a:solidFill>
                <a:srgbClr val="0070C0"/>
              </a:solidFill>
              <a:latin typeface="Arial" panose="020B0604020202020204" pitchFamily="34" charset="0"/>
              <a:cs typeface="Arial" panose="020B0604020202020204" pitchFamily="34" charset="0"/>
            </a:endParaRPr>
          </a:p>
        </p:txBody>
      </p:sp>
      <p:sp>
        <p:nvSpPr>
          <p:cNvPr id="32" name="Rectangle: Rounded Corners 31">
            <a:extLst>
              <a:ext uri="{FF2B5EF4-FFF2-40B4-BE49-F238E27FC236}">
                <a16:creationId xmlns:a16="http://schemas.microsoft.com/office/drawing/2014/main" id="{EA71EBEA-4FC7-4AF1-863B-B9CB5AF8C64E}"/>
              </a:ext>
            </a:extLst>
          </p:cNvPr>
          <p:cNvSpPr/>
          <p:nvPr/>
        </p:nvSpPr>
        <p:spPr>
          <a:xfrm>
            <a:off x="2103135" y="1087512"/>
            <a:ext cx="1034076" cy="1016396"/>
          </a:xfrm>
          <a:prstGeom prst="roundRect">
            <a:avLst>
              <a:gd name="adj" fmla="val 10631"/>
            </a:avLst>
          </a:prstGeom>
          <a:blipFill dpi="0" rotWithShape="1">
            <a:blip r:embed="rId3"/>
            <a:srcRect/>
            <a:stretch>
              <a:fillRect/>
            </a:stretch>
          </a:blipFill>
          <a:ln>
            <a:solidFill>
              <a:schemeClr val="accent5">
                <a:lumMod val="60000"/>
                <a:lumOff val="4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495FDDE6-452E-4580-829E-BA3FDEF71DC3}"/>
              </a:ext>
            </a:extLst>
          </p:cNvPr>
          <p:cNvSpPr/>
          <p:nvPr/>
        </p:nvSpPr>
        <p:spPr>
          <a:xfrm>
            <a:off x="5168672" y="1087512"/>
            <a:ext cx="1034076" cy="1016396"/>
          </a:xfrm>
          <a:prstGeom prst="roundRect">
            <a:avLst>
              <a:gd name="adj" fmla="val 10631"/>
            </a:avLst>
          </a:prstGeom>
          <a:blipFill dpi="0" rotWithShape="1">
            <a:blip r:embed="rId4"/>
            <a:srcRect/>
            <a:stretch>
              <a:fillRect/>
            </a:stretch>
          </a:blipFill>
          <a:ln>
            <a:solidFill>
              <a:schemeClr val="accent5">
                <a:lumMod val="60000"/>
                <a:lumOff val="4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37BFBA5A-00A3-4B34-85B0-1C62998C1FBA}"/>
              </a:ext>
            </a:extLst>
          </p:cNvPr>
          <p:cNvSpPr/>
          <p:nvPr/>
        </p:nvSpPr>
        <p:spPr>
          <a:xfrm>
            <a:off x="3659912" y="1087512"/>
            <a:ext cx="1034076" cy="1016396"/>
          </a:xfrm>
          <a:prstGeom prst="roundRect">
            <a:avLst>
              <a:gd name="adj" fmla="val 10631"/>
            </a:avLst>
          </a:prstGeom>
          <a:blipFill dpi="0" rotWithShape="1">
            <a:blip r:embed="rId5"/>
            <a:srcRect/>
            <a:stretch>
              <a:fillRect/>
            </a:stretch>
          </a:blipFill>
          <a:ln>
            <a:solidFill>
              <a:schemeClr val="accent5">
                <a:lumMod val="60000"/>
                <a:lumOff val="4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55" name="Rectangle: Diagonal Corners Rounded 54">
            <a:extLst>
              <a:ext uri="{FF2B5EF4-FFF2-40B4-BE49-F238E27FC236}">
                <a16:creationId xmlns:a16="http://schemas.microsoft.com/office/drawing/2014/main" id="{B6AE7839-2F30-409F-B5EA-0439C2720960}"/>
              </a:ext>
            </a:extLst>
          </p:cNvPr>
          <p:cNvSpPr/>
          <p:nvPr/>
        </p:nvSpPr>
        <p:spPr>
          <a:xfrm>
            <a:off x="567004" y="662926"/>
            <a:ext cx="4142224" cy="216000"/>
          </a:xfrm>
          <a:prstGeom prst="round2DiagRect">
            <a:avLst/>
          </a:prstGeom>
          <a:solidFill>
            <a:srgbClr val="026A56"/>
          </a:solidFill>
        </p:spPr>
        <p:style>
          <a:lnRef idx="3">
            <a:schemeClr val="lt1"/>
          </a:lnRef>
          <a:fillRef idx="1">
            <a:schemeClr val="accent1"/>
          </a:fillRef>
          <a:effectRef idx="1">
            <a:schemeClr val="accent1"/>
          </a:effectRef>
          <a:fontRef idx="minor">
            <a:schemeClr val="lt1"/>
          </a:fontRef>
        </p:style>
        <p:txBody>
          <a:bodyPr wrap="square" rtlCol="0" anchor="ctr">
            <a:noAutofit/>
          </a:bodyPr>
          <a:lstStyle/>
          <a:p>
            <a:r>
              <a:rPr lang="en-US" sz="1200"/>
              <a:t>9. Các loại vít thông dụng</a:t>
            </a:r>
          </a:p>
        </p:txBody>
      </p:sp>
      <p:sp>
        <p:nvSpPr>
          <p:cNvPr id="60" name="Rectangle: Diagonal Corners Rounded 7">
            <a:extLst>
              <a:ext uri="{FF2B5EF4-FFF2-40B4-BE49-F238E27FC236}">
                <a16:creationId xmlns:a16="http://schemas.microsoft.com/office/drawing/2014/main" id="{8EF31BFD-B118-4854-BDD3-F6D47FF7FAD9}"/>
              </a:ext>
            </a:extLst>
          </p:cNvPr>
          <p:cNvSpPr/>
          <p:nvPr/>
        </p:nvSpPr>
        <p:spPr>
          <a:xfrm>
            <a:off x="357900" y="180117"/>
            <a:ext cx="6120000" cy="246221"/>
          </a:xfrm>
          <a:prstGeom prst="round2DiagRect">
            <a:avLst/>
          </a:prstGeom>
          <a:solidFill>
            <a:srgbClr val="026A56"/>
          </a:solidFill>
        </p:spPr>
        <p:style>
          <a:lnRef idx="3">
            <a:schemeClr val="lt1"/>
          </a:lnRef>
          <a:fillRef idx="1">
            <a:schemeClr val="accent1"/>
          </a:fillRef>
          <a:effectRef idx="1">
            <a:schemeClr val="accent1"/>
          </a:effectRef>
          <a:fontRef idx="minor">
            <a:schemeClr val="lt1"/>
          </a:fontRef>
        </p:style>
        <p:txBody>
          <a:bodyPr rtlCol="0" anchor="ctr"/>
          <a:lstStyle/>
          <a:p>
            <a:r>
              <a:rPr lang="en-US" sz="1000">
                <a:solidFill>
                  <a:schemeClr val="bg1"/>
                </a:solidFill>
                <a:latin typeface="Arial" panose="020B0604020202020204" pitchFamily="34" charset="0"/>
                <a:cs typeface="Arial" panose="020B0604020202020204" pitchFamily="34" charset="0"/>
              </a:rPr>
              <a:t>I. BULONG - THANH REN - ĐAI ỐC - VÍT</a:t>
            </a:r>
          </a:p>
        </p:txBody>
      </p:sp>
      <p:sp>
        <p:nvSpPr>
          <p:cNvPr id="61" name="Round Diagonal Corner Rectangle 60"/>
          <p:cNvSpPr/>
          <p:nvPr/>
        </p:nvSpPr>
        <p:spPr>
          <a:xfrm>
            <a:off x="349080" y="449198"/>
            <a:ext cx="6120000" cy="8806690"/>
          </a:xfrm>
          <a:prstGeom prst="round2DiagRect">
            <a:avLst>
              <a:gd name="adj1" fmla="val 1372"/>
              <a:gd name="adj2" fmla="val 0"/>
            </a:avLst>
          </a:prstGeom>
          <a:noFill/>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gn="ctr"/>
            <a:endParaRPr lang="en-US"/>
          </a:p>
        </p:txBody>
      </p:sp>
      <p:sp>
        <p:nvSpPr>
          <p:cNvPr id="62" name="TextBox 61">
            <a:extLst>
              <a:ext uri="{FF2B5EF4-FFF2-40B4-BE49-F238E27FC236}">
                <a16:creationId xmlns:a16="http://schemas.microsoft.com/office/drawing/2014/main" id="{343886F3-105F-498C-BAEC-9FC848D1F6A0}"/>
              </a:ext>
            </a:extLst>
          </p:cNvPr>
          <p:cNvSpPr txBox="1"/>
          <p:nvPr/>
        </p:nvSpPr>
        <p:spPr>
          <a:xfrm>
            <a:off x="2111244" y="2143959"/>
            <a:ext cx="1053744" cy="369332"/>
          </a:xfrm>
          <a:prstGeom prst="rect">
            <a:avLst/>
          </a:prstGeom>
          <a:noFill/>
        </p:spPr>
        <p:txBody>
          <a:bodyPr wrap="square" rtlCol="0">
            <a:spAutoFit/>
          </a:bodyPr>
          <a:lstStyle/>
          <a:p>
            <a:pPr algn="ctr"/>
            <a:r>
              <a:rPr lang="en-US" sz="900" b="1" smtClean="0">
                <a:latin typeface="Arial" panose="020B0604020202020204" pitchFamily="34" charset="0"/>
                <a:cs typeface="Arial" panose="020B0604020202020204" pitchFamily="34" charset="0"/>
              </a:rPr>
              <a:t>Vít Pake Đầu Bằng</a:t>
            </a:r>
            <a:endParaRPr lang="en-US" sz="900" b="1">
              <a:latin typeface="Arial" panose="020B0604020202020204" pitchFamily="34" charset="0"/>
              <a:cs typeface="Arial" panose="020B0604020202020204" pitchFamily="34" charset="0"/>
            </a:endParaRPr>
          </a:p>
        </p:txBody>
      </p:sp>
      <p:sp>
        <p:nvSpPr>
          <p:cNvPr id="63" name="TextBox 62">
            <a:extLst>
              <a:ext uri="{FF2B5EF4-FFF2-40B4-BE49-F238E27FC236}">
                <a16:creationId xmlns:a16="http://schemas.microsoft.com/office/drawing/2014/main" id="{343886F3-105F-498C-BAEC-9FC848D1F6A0}"/>
              </a:ext>
            </a:extLst>
          </p:cNvPr>
          <p:cNvSpPr txBox="1"/>
          <p:nvPr/>
        </p:nvSpPr>
        <p:spPr>
          <a:xfrm>
            <a:off x="3640244" y="2158176"/>
            <a:ext cx="1053744" cy="369332"/>
          </a:xfrm>
          <a:prstGeom prst="rect">
            <a:avLst/>
          </a:prstGeom>
          <a:noFill/>
        </p:spPr>
        <p:txBody>
          <a:bodyPr wrap="square" rtlCol="0">
            <a:spAutoFit/>
          </a:bodyPr>
          <a:lstStyle/>
          <a:p>
            <a:pPr algn="ctr"/>
            <a:r>
              <a:rPr lang="en-US" sz="900" b="1" smtClean="0">
                <a:latin typeface="Arial" panose="020B0604020202020204" pitchFamily="34" charset="0"/>
                <a:cs typeface="Arial" panose="020B0604020202020204" pitchFamily="34" charset="0"/>
              </a:rPr>
              <a:t>Vít Pake Đầu Dù</a:t>
            </a:r>
            <a:endParaRPr lang="en-US" sz="900" b="1">
              <a:latin typeface="Arial" panose="020B0604020202020204" pitchFamily="34" charset="0"/>
              <a:cs typeface="Arial" panose="020B0604020202020204" pitchFamily="34" charset="0"/>
            </a:endParaRPr>
          </a:p>
        </p:txBody>
      </p:sp>
      <p:sp>
        <p:nvSpPr>
          <p:cNvPr id="64" name="TextBox 63">
            <a:extLst>
              <a:ext uri="{FF2B5EF4-FFF2-40B4-BE49-F238E27FC236}">
                <a16:creationId xmlns:a16="http://schemas.microsoft.com/office/drawing/2014/main" id="{343886F3-105F-498C-BAEC-9FC848D1F6A0}"/>
              </a:ext>
            </a:extLst>
          </p:cNvPr>
          <p:cNvSpPr txBox="1"/>
          <p:nvPr/>
        </p:nvSpPr>
        <p:spPr>
          <a:xfrm>
            <a:off x="5149004" y="2163344"/>
            <a:ext cx="1053744" cy="369332"/>
          </a:xfrm>
          <a:prstGeom prst="rect">
            <a:avLst/>
          </a:prstGeom>
          <a:noFill/>
        </p:spPr>
        <p:txBody>
          <a:bodyPr wrap="square" rtlCol="0">
            <a:spAutoFit/>
          </a:bodyPr>
          <a:lstStyle/>
          <a:p>
            <a:pPr algn="ctr"/>
            <a:r>
              <a:rPr lang="en-US" sz="900" b="1" smtClean="0">
                <a:latin typeface="Arial" panose="020B0604020202020204" pitchFamily="34" charset="0"/>
                <a:cs typeface="Arial" panose="020B0604020202020204" pitchFamily="34" charset="0"/>
              </a:rPr>
              <a:t>Vít Pake Đầu Oval</a:t>
            </a:r>
          </a:p>
        </p:txBody>
      </p:sp>
      <p:sp>
        <p:nvSpPr>
          <p:cNvPr id="65" name="TextBox 64">
            <a:extLst>
              <a:ext uri="{FF2B5EF4-FFF2-40B4-BE49-F238E27FC236}">
                <a16:creationId xmlns:a16="http://schemas.microsoft.com/office/drawing/2014/main" id="{343886F3-105F-498C-BAEC-9FC848D1F6A0}"/>
              </a:ext>
            </a:extLst>
          </p:cNvPr>
          <p:cNvSpPr txBox="1"/>
          <p:nvPr/>
        </p:nvSpPr>
        <p:spPr>
          <a:xfrm>
            <a:off x="579541" y="3758618"/>
            <a:ext cx="1053744" cy="369332"/>
          </a:xfrm>
          <a:prstGeom prst="rect">
            <a:avLst/>
          </a:prstGeom>
          <a:noFill/>
        </p:spPr>
        <p:txBody>
          <a:bodyPr wrap="square" rtlCol="0">
            <a:spAutoFit/>
          </a:bodyPr>
          <a:lstStyle/>
          <a:p>
            <a:pPr algn="ctr"/>
            <a:r>
              <a:rPr lang="en-US" sz="900" b="1" smtClean="0">
                <a:latin typeface="Arial" panose="020B0604020202020204" pitchFamily="34" charset="0"/>
                <a:cs typeface="Arial" panose="020B0604020202020204" pitchFamily="34" charset="0"/>
              </a:rPr>
              <a:t>Vít Xẻ Rãnh Đầu Bằng</a:t>
            </a:r>
            <a:endParaRPr lang="en-US" sz="900" b="1">
              <a:latin typeface="Arial" panose="020B0604020202020204" pitchFamily="34" charset="0"/>
              <a:cs typeface="Arial" panose="020B0604020202020204" pitchFamily="34" charset="0"/>
            </a:endParaRPr>
          </a:p>
        </p:txBody>
      </p:sp>
      <p:sp>
        <p:nvSpPr>
          <p:cNvPr id="66" name="Rectangle: Rounded Corners 8">
            <a:extLst>
              <a:ext uri="{FF2B5EF4-FFF2-40B4-BE49-F238E27FC236}">
                <a16:creationId xmlns:a16="http://schemas.microsoft.com/office/drawing/2014/main" id="{4CD17DE9-382A-4C4E-92E5-E38F30E43D90}"/>
              </a:ext>
            </a:extLst>
          </p:cNvPr>
          <p:cNvSpPr/>
          <p:nvPr/>
        </p:nvSpPr>
        <p:spPr>
          <a:xfrm>
            <a:off x="589375" y="2742222"/>
            <a:ext cx="1034076" cy="1016396"/>
          </a:xfrm>
          <a:prstGeom prst="roundRect">
            <a:avLst>
              <a:gd name="adj" fmla="val 10631"/>
            </a:avLst>
          </a:prstGeom>
          <a:blipFill dpi="0" rotWithShape="1">
            <a:blip r:embed="rId6"/>
            <a:srcRect/>
            <a:stretch>
              <a:fillRect/>
            </a:stretch>
          </a:blipFill>
          <a:ln>
            <a:solidFill>
              <a:schemeClr val="accent5">
                <a:lumMod val="60000"/>
                <a:lumOff val="4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67" name="Rectangle: Rounded Corners 31">
            <a:extLst>
              <a:ext uri="{FF2B5EF4-FFF2-40B4-BE49-F238E27FC236}">
                <a16:creationId xmlns:a16="http://schemas.microsoft.com/office/drawing/2014/main" id="{EA71EBEA-4FC7-4AF1-863B-B9CB5AF8C64E}"/>
              </a:ext>
            </a:extLst>
          </p:cNvPr>
          <p:cNvSpPr/>
          <p:nvPr/>
        </p:nvSpPr>
        <p:spPr>
          <a:xfrm>
            <a:off x="2130912" y="2742222"/>
            <a:ext cx="1034076" cy="1016396"/>
          </a:xfrm>
          <a:prstGeom prst="roundRect">
            <a:avLst>
              <a:gd name="adj" fmla="val 10631"/>
            </a:avLst>
          </a:prstGeom>
          <a:blipFill dpi="0" rotWithShape="1">
            <a:blip r:embed="rId7"/>
            <a:srcRect/>
            <a:stretch>
              <a:fillRect/>
            </a:stretch>
          </a:blipFill>
          <a:ln>
            <a:solidFill>
              <a:schemeClr val="accent5">
                <a:lumMod val="60000"/>
                <a:lumOff val="4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68" name="Rectangle: Rounded Corners 33">
            <a:extLst>
              <a:ext uri="{FF2B5EF4-FFF2-40B4-BE49-F238E27FC236}">
                <a16:creationId xmlns:a16="http://schemas.microsoft.com/office/drawing/2014/main" id="{495FDDE6-452E-4580-829E-BA3FDEF71DC3}"/>
              </a:ext>
            </a:extLst>
          </p:cNvPr>
          <p:cNvSpPr/>
          <p:nvPr/>
        </p:nvSpPr>
        <p:spPr>
          <a:xfrm>
            <a:off x="5196449" y="2742222"/>
            <a:ext cx="1034076" cy="1016396"/>
          </a:xfrm>
          <a:prstGeom prst="roundRect">
            <a:avLst>
              <a:gd name="adj" fmla="val 10631"/>
            </a:avLst>
          </a:prstGeom>
          <a:blipFill dpi="0" rotWithShape="1">
            <a:blip r:embed="rId8"/>
            <a:srcRect/>
            <a:stretch>
              <a:fillRect/>
            </a:stretch>
          </a:blipFill>
          <a:ln>
            <a:solidFill>
              <a:schemeClr val="accent5">
                <a:lumMod val="60000"/>
                <a:lumOff val="4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69" name="Rectangle: Rounded Corners 35">
            <a:extLst>
              <a:ext uri="{FF2B5EF4-FFF2-40B4-BE49-F238E27FC236}">
                <a16:creationId xmlns:a16="http://schemas.microsoft.com/office/drawing/2014/main" id="{37BFBA5A-00A3-4B34-85B0-1C62998C1FBA}"/>
              </a:ext>
            </a:extLst>
          </p:cNvPr>
          <p:cNvSpPr/>
          <p:nvPr/>
        </p:nvSpPr>
        <p:spPr>
          <a:xfrm>
            <a:off x="3687689" y="2742222"/>
            <a:ext cx="1034076" cy="1016396"/>
          </a:xfrm>
          <a:prstGeom prst="roundRect">
            <a:avLst>
              <a:gd name="adj" fmla="val 10631"/>
            </a:avLst>
          </a:prstGeom>
          <a:blipFill dpi="0" rotWithShape="1">
            <a:blip r:embed="rId9"/>
            <a:srcRect/>
            <a:stretch>
              <a:fillRect/>
            </a:stretch>
          </a:blipFill>
          <a:ln>
            <a:solidFill>
              <a:schemeClr val="accent5">
                <a:lumMod val="60000"/>
                <a:lumOff val="4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70" name="TextBox 69">
            <a:extLst>
              <a:ext uri="{FF2B5EF4-FFF2-40B4-BE49-F238E27FC236}">
                <a16:creationId xmlns:a16="http://schemas.microsoft.com/office/drawing/2014/main" id="{343886F3-105F-498C-BAEC-9FC848D1F6A0}"/>
              </a:ext>
            </a:extLst>
          </p:cNvPr>
          <p:cNvSpPr txBox="1"/>
          <p:nvPr/>
        </p:nvSpPr>
        <p:spPr>
          <a:xfrm>
            <a:off x="2139021" y="3798669"/>
            <a:ext cx="1053744" cy="369332"/>
          </a:xfrm>
          <a:prstGeom prst="rect">
            <a:avLst/>
          </a:prstGeom>
          <a:noFill/>
        </p:spPr>
        <p:txBody>
          <a:bodyPr wrap="square" rtlCol="0">
            <a:spAutoFit/>
          </a:bodyPr>
          <a:lstStyle/>
          <a:p>
            <a:pPr algn="ctr"/>
            <a:r>
              <a:rPr lang="en-US" sz="900" b="1" smtClean="0">
                <a:latin typeface="Arial" panose="020B0604020202020204" pitchFamily="34" charset="0"/>
                <a:cs typeface="Arial" panose="020B0604020202020204" pitchFamily="34" charset="0"/>
              </a:rPr>
              <a:t>Vít Xẻ Rãnh Đầu Nhọn</a:t>
            </a:r>
            <a:endParaRPr lang="en-US" sz="900" b="1">
              <a:latin typeface="Arial" panose="020B0604020202020204" pitchFamily="34" charset="0"/>
              <a:cs typeface="Arial" panose="020B0604020202020204" pitchFamily="34" charset="0"/>
            </a:endParaRPr>
          </a:p>
        </p:txBody>
      </p:sp>
      <p:sp>
        <p:nvSpPr>
          <p:cNvPr id="71" name="TextBox 70">
            <a:extLst>
              <a:ext uri="{FF2B5EF4-FFF2-40B4-BE49-F238E27FC236}">
                <a16:creationId xmlns:a16="http://schemas.microsoft.com/office/drawing/2014/main" id="{343886F3-105F-498C-BAEC-9FC848D1F6A0}"/>
              </a:ext>
            </a:extLst>
          </p:cNvPr>
          <p:cNvSpPr txBox="1"/>
          <p:nvPr/>
        </p:nvSpPr>
        <p:spPr>
          <a:xfrm>
            <a:off x="3668021" y="3812886"/>
            <a:ext cx="1053744" cy="230832"/>
          </a:xfrm>
          <a:prstGeom prst="rect">
            <a:avLst/>
          </a:prstGeom>
          <a:noFill/>
        </p:spPr>
        <p:txBody>
          <a:bodyPr wrap="square" rtlCol="0">
            <a:spAutoFit/>
          </a:bodyPr>
          <a:lstStyle/>
          <a:p>
            <a:pPr algn="ctr"/>
            <a:r>
              <a:rPr lang="en-US" sz="900" b="1" smtClean="0">
                <a:latin typeface="Arial" panose="020B0604020202020204" pitchFamily="34" charset="0"/>
                <a:cs typeface="Arial" panose="020B0604020202020204" pitchFamily="34" charset="0"/>
              </a:rPr>
              <a:t>Vít Gỗ Đầu Tròn</a:t>
            </a:r>
            <a:endParaRPr lang="en-US" sz="900" b="1">
              <a:latin typeface="Arial" panose="020B0604020202020204" pitchFamily="34" charset="0"/>
              <a:cs typeface="Arial" panose="020B0604020202020204" pitchFamily="34" charset="0"/>
            </a:endParaRPr>
          </a:p>
        </p:txBody>
      </p:sp>
      <p:sp>
        <p:nvSpPr>
          <p:cNvPr id="72" name="TextBox 71">
            <a:extLst>
              <a:ext uri="{FF2B5EF4-FFF2-40B4-BE49-F238E27FC236}">
                <a16:creationId xmlns:a16="http://schemas.microsoft.com/office/drawing/2014/main" id="{343886F3-105F-498C-BAEC-9FC848D1F6A0}"/>
              </a:ext>
            </a:extLst>
          </p:cNvPr>
          <p:cNvSpPr txBox="1"/>
          <p:nvPr/>
        </p:nvSpPr>
        <p:spPr>
          <a:xfrm>
            <a:off x="5176781" y="3818054"/>
            <a:ext cx="1053744" cy="369332"/>
          </a:xfrm>
          <a:prstGeom prst="rect">
            <a:avLst/>
          </a:prstGeom>
          <a:noFill/>
        </p:spPr>
        <p:txBody>
          <a:bodyPr wrap="square" rtlCol="0">
            <a:spAutoFit/>
          </a:bodyPr>
          <a:lstStyle/>
          <a:p>
            <a:pPr algn="ctr"/>
            <a:r>
              <a:rPr lang="en-US" sz="900" b="1" smtClean="0">
                <a:latin typeface="Arial" panose="020B0604020202020204" pitchFamily="34" charset="0"/>
                <a:cs typeface="Arial" panose="020B0604020202020204" pitchFamily="34" charset="0"/>
              </a:rPr>
              <a:t>Vít Gỗ Đầu Bằng</a:t>
            </a:r>
          </a:p>
        </p:txBody>
      </p:sp>
      <p:grpSp>
        <p:nvGrpSpPr>
          <p:cNvPr id="25" name="Group 24"/>
          <p:cNvGrpSpPr/>
          <p:nvPr/>
        </p:nvGrpSpPr>
        <p:grpSpPr>
          <a:xfrm>
            <a:off x="412510" y="9509040"/>
            <a:ext cx="5988290" cy="409383"/>
            <a:chOff x="412510" y="9509040"/>
            <a:chExt cx="5988290" cy="409383"/>
          </a:xfrm>
        </p:grpSpPr>
        <p:sp>
          <p:nvSpPr>
            <p:cNvPr id="27" name="Rectangle: Diagonal Corners Rounded 19">
              <a:extLst>
                <a:ext uri="{FF2B5EF4-FFF2-40B4-BE49-F238E27FC236}">
                  <a16:creationId xmlns:a16="http://schemas.microsoft.com/office/drawing/2014/main" id="{16274458-7725-43DB-B89F-32008569EE44}"/>
                </a:ext>
              </a:extLst>
            </p:cNvPr>
            <p:cNvSpPr/>
            <p:nvPr/>
          </p:nvSpPr>
          <p:spPr>
            <a:xfrm>
              <a:off x="412822" y="9509040"/>
              <a:ext cx="5987978" cy="246219"/>
            </a:xfrm>
            <a:prstGeom prst="round2DiagRect">
              <a:avLst>
                <a:gd name="adj1" fmla="val 21825"/>
                <a:gd name="adj2" fmla="val 0"/>
              </a:avLst>
            </a:prstGeom>
            <a:solidFill>
              <a:srgbClr val="026A56"/>
            </a:solidFill>
          </p:spPr>
          <p:style>
            <a:lnRef idx="3">
              <a:schemeClr val="lt1"/>
            </a:lnRef>
            <a:fillRef idx="1">
              <a:schemeClr val="accent1"/>
            </a:fillRef>
            <a:effectRef idx="1">
              <a:schemeClr val="accent1"/>
            </a:effectRef>
            <a:fontRef idx="minor">
              <a:schemeClr val="lt1"/>
            </a:fontRef>
          </p:style>
          <p:txBody>
            <a:bodyPr rtlCol="0" anchor="ctr"/>
            <a:lstStyle/>
            <a:p>
              <a:pPr algn="r"/>
              <a:r>
                <a:rPr lang="en-US" sz="1000" smtClean="0">
                  <a:solidFill>
                    <a:schemeClr val="bg1"/>
                  </a:solidFill>
                  <a:latin typeface="Arial" panose="020B0604020202020204" pitchFamily="34" charset="0"/>
                  <a:cs typeface="Arial" panose="020B0604020202020204" pitchFamily="34" charset="0"/>
                </a:rPr>
                <a:t>Công ty TNHH Công Nghiệp DAICHI - </a:t>
              </a:r>
              <a:r>
                <a:rPr lang="en-US" sz="1000">
                  <a:solidFill>
                    <a:schemeClr val="bg1"/>
                  </a:solidFill>
                  <a:latin typeface="Arial" panose="020B0604020202020204" pitchFamily="34" charset="0"/>
                  <a:cs typeface="Arial" panose="020B0604020202020204" pitchFamily="34" charset="0"/>
                </a:rPr>
                <a:t>Hotline: </a:t>
              </a:r>
              <a:r>
                <a:rPr lang="en-US" sz="1000" smtClean="0">
                  <a:solidFill>
                    <a:schemeClr val="bg1"/>
                  </a:solidFill>
                  <a:latin typeface="Arial" panose="020B0604020202020204" pitchFamily="34" charset="0"/>
                  <a:cs typeface="Arial" panose="020B0604020202020204" pitchFamily="34" charset="0"/>
                </a:rPr>
                <a:t>0966.919.212</a:t>
              </a:r>
              <a:endParaRPr lang="en-US" sz="1000">
                <a:solidFill>
                  <a:schemeClr val="bg1"/>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8E6F2152-0DE4-493E-9476-3EBE412045B0}"/>
                </a:ext>
              </a:extLst>
            </p:cNvPr>
            <p:cNvSpPr txBox="1"/>
            <p:nvPr/>
          </p:nvSpPr>
          <p:spPr>
            <a:xfrm>
              <a:off x="412510" y="9733757"/>
              <a:ext cx="3179050" cy="184666"/>
            </a:xfrm>
            <a:prstGeom prst="rect">
              <a:avLst/>
            </a:prstGeom>
            <a:noFill/>
          </p:spPr>
          <p:txBody>
            <a:bodyPr wrap="square" rtlCol="0">
              <a:spAutoFit/>
            </a:bodyPr>
            <a:lstStyle/>
            <a:p>
              <a:r>
                <a:rPr lang="en-US" sz="600">
                  <a:latin typeface="Arial" panose="020B0604020202020204" pitchFamily="34" charset="0"/>
                  <a:cs typeface="Arial" panose="020B0604020202020204" pitchFamily="34" charset="0"/>
                </a:rPr>
                <a:t> </a:t>
              </a:r>
              <a:r>
                <a:rPr lang="en-US" sz="600" smtClean="0">
                  <a:latin typeface="Arial" panose="020B0604020202020204" pitchFamily="34" charset="0"/>
                  <a:cs typeface="Arial" panose="020B0604020202020204" pitchFamily="34" charset="0"/>
                  <a:hlinkClick r:id="rId10"/>
                </a:rPr>
                <a:t>www.chichi.vn</a:t>
              </a:r>
              <a:r>
                <a:rPr lang="en-US" sz="600" smtClean="0">
                  <a:latin typeface="Arial" panose="020B0604020202020204" pitchFamily="34" charset="0"/>
                  <a:cs typeface="Arial" panose="020B0604020202020204" pitchFamily="34" charset="0"/>
                </a:rPr>
                <a:t>   </a:t>
              </a:r>
              <a:r>
                <a:rPr lang="en-US" sz="600" smtClean="0">
                  <a:latin typeface="Arial" panose="020B0604020202020204" pitchFamily="34" charset="0"/>
                  <a:cs typeface="Arial" panose="020B0604020202020204" pitchFamily="34" charset="0"/>
                  <a:hlinkClick r:id="rId11"/>
                </a:rPr>
                <a:t>www.bulongdaichi.com</a:t>
              </a:r>
              <a:r>
                <a:rPr lang="en-US" sz="600" smtClean="0">
                  <a:latin typeface="Arial" panose="020B0604020202020204" pitchFamily="34" charset="0"/>
                  <a:cs typeface="Arial" panose="020B0604020202020204" pitchFamily="34" charset="0"/>
                </a:rPr>
                <a:t>  </a:t>
              </a:r>
              <a:r>
                <a:rPr lang="en-US" sz="600">
                  <a:latin typeface="Arial" panose="020B0604020202020204" pitchFamily="34" charset="0"/>
                  <a:cs typeface="Arial" panose="020B0604020202020204" pitchFamily="34" charset="0"/>
                </a:rPr>
                <a:t>- Email: </a:t>
              </a:r>
              <a:r>
                <a:rPr lang="en-US" sz="600" smtClean="0">
                  <a:latin typeface="Arial" panose="020B0604020202020204" pitchFamily="34" charset="0"/>
                  <a:cs typeface="Arial" panose="020B0604020202020204" pitchFamily="34" charset="0"/>
                </a:rPr>
                <a:t>nguyendinhchi.34vn@gmail.com</a:t>
              </a:r>
              <a:endParaRPr lang="en-US" sz="6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5919572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3B996"/>
            </a:gs>
            <a:gs pos="83000">
              <a:schemeClr val="bg1"/>
            </a:gs>
            <a:gs pos="63000">
              <a:schemeClr val="bg1"/>
            </a:gs>
            <a:gs pos="100000">
              <a:srgbClr val="00B0F0"/>
            </a:gs>
          </a:gsLst>
          <a:lin ang="5400000" scaled="0"/>
          <a:tileRect/>
        </a:gra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70DE6337-6BDA-4D26-9EDC-DB0DFEDA7AD9}"/>
              </a:ext>
            </a:extLst>
          </p:cNvPr>
          <p:cNvCxnSpPr>
            <a:cxnSpLocks/>
          </p:cNvCxnSpPr>
          <p:nvPr/>
        </p:nvCxnSpPr>
        <p:spPr>
          <a:xfrm>
            <a:off x="412510" y="9298919"/>
            <a:ext cx="5988290" cy="0"/>
          </a:xfrm>
          <a:prstGeom prst="line">
            <a:avLst/>
          </a:prstGeom>
          <a:ln w="12700">
            <a:solidFill>
              <a:srgbClr val="FFC000"/>
            </a:solidFill>
          </a:ln>
        </p:spPr>
        <p:style>
          <a:lnRef idx="3">
            <a:schemeClr val="accent1"/>
          </a:lnRef>
          <a:fillRef idx="0">
            <a:schemeClr val="accent1"/>
          </a:fillRef>
          <a:effectRef idx="2">
            <a:schemeClr val="accent1"/>
          </a:effectRef>
          <a:fontRef idx="minor">
            <a:schemeClr val="tx1"/>
          </a:fontRef>
        </p:style>
      </p:cxnSp>
      <p:sp>
        <p:nvSpPr>
          <p:cNvPr id="14" name="TextBox 13">
            <a:extLst>
              <a:ext uri="{FF2B5EF4-FFF2-40B4-BE49-F238E27FC236}">
                <a16:creationId xmlns:a16="http://schemas.microsoft.com/office/drawing/2014/main" id="{B44BF219-D50B-4C26-8758-7FCDB56E1C50}"/>
              </a:ext>
            </a:extLst>
          </p:cNvPr>
          <p:cNvSpPr txBox="1"/>
          <p:nvPr/>
        </p:nvSpPr>
        <p:spPr>
          <a:xfrm>
            <a:off x="6043612" y="9255888"/>
            <a:ext cx="357187" cy="246221"/>
          </a:xfrm>
          <a:prstGeom prst="rect">
            <a:avLst/>
          </a:prstGeom>
          <a:noFill/>
        </p:spPr>
        <p:txBody>
          <a:bodyPr wrap="square" rtlCol="0">
            <a:spAutoFit/>
          </a:bodyPr>
          <a:lstStyle/>
          <a:p>
            <a:r>
              <a:rPr lang="en-US" sz="1000" b="1" smtClean="0">
                <a:solidFill>
                  <a:srgbClr val="0070C0"/>
                </a:solidFill>
                <a:latin typeface="Arial" panose="020B0604020202020204" pitchFamily="34" charset="0"/>
                <a:cs typeface="Arial" panose="020B0604020202020204" pitchFamily="34" charset="0"/>
              </a:rPr>
              <a:t>09</a:t>
            </a:r>
            <a:endParaRPr lang="en-US" sz="1000" b="1">
              <a:solidFill>
                <a:srgbClr val="0070C0"/>
              </a:solidFill>
              <a:latin typeface="Arial" panose="020B0604020202020204" pitchFamily="34" charset="0"/>
              <a:cs typeface="Arial" panose="020B0604020202020204" pitchFamily="34" charset="0"/>
            </a:endParaRPr>
          </a:p>
        </p:txBody>
      </p:sp>
      <p:sp>
        <p:nvSpPr>
          <p:cNvPr id="60" name="Rectangle: Diagonal Corners Rounded 7">
            <a:extLst>
              <a:ext uri="{FF2B5EF4-FFF2-40B4-BE49-F238E27FC236}">
                <a16:creationId xmlns:a16="http://schemas.microsoft.com/office/drawing/2014/main" id="{8EF31BFD-B118-4854-BDD3-F6D47FF7FAD9}"/>
              </a:ext>
            </a:extLst>
          </p:cNvPr>
          <p:cNvSpPr/>
          <p:nvPr/>
        </p:nvSpPr>
        <p:spPr>
          <a:xfrm>
            <a:off x="357900" y="180117"/>
            <a:ext cx="6120000" cy="246221"/>
          </a:xfrm>
          <a:prstGeom prst="round2DiagRect">
            <a:avLst/>
          </a:prstGeom>
          <a:solidFill>
            <a:srgbClr val="026A56"/>
          </a:solidFill>
        </p:spPr>
        <p:style>
          <a:lnRef idx="3">
            <a:schemeClr val="lt1"/>
          </a:lnRef>
          <a:fillRef idx="1">
            <a:schemeClr val="accent1"/>
          </a:fillRef>
          <a:effectRef idx="1">
            <a:schemeClr val="accent1"/>
          </a:effectRef>
          <a:fontRef idx="minor">
            <a:schemeClr val="lt1"/>
          </a:fontRef>
        </p:style>
        <p:txBody>
          <a:bodyPr rtlCol="0" anchor="ctr"/>
          <a:lstStyle/>
          <a:p>
            <a:r>
              <a:rPr lang="en-US" sz="1000">
                <a:solidFill>
                  <a:schemeClr val="bg1"/>
                </a:solidFill>
                <a:latin typeface="Arial" panose="020B0604020202020204" pitchFamily="34" charset="0"/>
                <a:cs typeface="Arial" panose="020B0604020202020204" pitchFamily="34" charset="0"/>
              </a:rPr>
              <a:t>III. PHỤ KIỆN NHÔM ĐỊNH HÌNH</a:t>
            </a:r>
          </a:p>
        </p:txBody>
      </p:sp>
      <p:sp>
        <p:nvSpPr>
          <p:cNvPr id="61" name="Round Diagonal Corner Rectangle 60"/>
          <p:cNvSpPr/>
          <p:nvPr/>
        </p:nvSpPr>
        <p:spPr>
          <a:xfrm>
            <a:off x="349080" y="449198"/>
            <a:ext cx="6120000" cy="8806690"/>
          </a:xfrm>
          <a:prstGeom prst="round2DiagRect">
            <a:avLst>
              <a:gd name="adj1" fmla="val 1372"/>
              <a:gd name="adj2" fmla="val 0"/>
            </a:avLst>
          </a:prstGeom>
          <a:noFill/>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gn="ctr"/>
            <a:endParaRPr lang="en-US"/>
          </a:p>
        </p:txBody>
      </p:sp>
      <p:sp>
        <p:nvSpPr>
          <p:cNvPr id="4" name="TextBox 3"/>
          <p:cNvSpPr txBox="1"/>
          <p:nvPr/>
        </p:nvSpPr>
        <p:spPr>
          <a:xfrm>
            <a:off x="349080" y="6754524"/>
            <a:ext cx="6051719" cy="1661993"/>
          </a:xfrm>
          <a:prstGeom prst="rect">
            <a:avLst/>
          </a:prstGeom>
          <a:noFill/>
        </p:spPr>
        <p:txBody>
          <a:bodyPr wrap="square" rtlCol="0">
            <a:spAutoFit/>
          </a:bodyPr>
          <a:lstStyle/>
          <a:p>
            <a:r>
              <a:rPr lang="en-US" b="1" smtClean="0">
                <a:solidFill>
                  <a:srgbClr val="02886E"/>
                </a:solidFill>
              </a:rPr>
              <a:t>Chúng tôi cung cấp đầy đủ các loại phụ kiện phục vụ cho nhôm định hình</a:t>
            </a:r>
          </a:p>
          <a:p>
            <a:r>
              <a:rPr lang="en-US" sz="2000">
                <a:solidFill>
                  <a:srgbClr val="1B0AFA"/>
                </a:solidFill>
              </a:rPr>
              <a:t> </a:t>
            </a:r>
            <a:r>
              <a:rPr lang="en-US" sz="2000" smtClean="0">
                <a:solidFill>
                  <a:srgbClr val="1B0AFA"/>
                </a:solidFill>
              </a:rPr>
              <a:t>  </a:t>
            </a:r>
            <a:r>
              <a:rPr lang="en-US" sz="1400" smtClean="0"/>
              <a:t>Trong nghành công nghệ chế tạo máy. Khi chúng ta lắp ráp các máy móc tự động hóa rất cần thiết cho việc lắp khung cover để bảo vể và tăng tính an toàn cho máy. Khi đó để kết nối và sử dụng  được các thanh nhôm định định hình. Thì chúng ta cần phải sử dụng các phụ kiện này</a:t>
            </a:r>
            <a:endParaRPr lang="en-US" sz="1400"/>
          </a:p>
        </p:txBody>
      </p:sp>
      <p:grpSp>
        <p:nvGrpSpPr>
          <p:cNvPr id="11" name="Group 10"/>
          <p:cNvGrpSpPr/>
          <p:nvPr/>
        </p:nvGrpSpPr>
        <p:grpSpPr>
          <a:xfrm>
            <a:off x="412510" y="9509040"/>
            <a:ext cx="5988290" cy="409383"/>
            <a:chOff x="412510" y="9509040"/>
            <a:chExt cx="5988290" cy="409383"/>
          </a:xfrm>
        </p:grpSpPr>
        <p:sp>
          <p:nvSpPr>
            <p:cNvPr id="12" name="Rectangle: Diagonal Corners Rounded 19">
              <a:extLst>
                <a:ext uri="{FF2B5EF4-FFF2-40B4-BE49-F238E27FC236}">
                  <a16:creationId xmlns:a16="http://schemas.microsoft.com/office/drawing/2014/main" id="{16274458-7725-43DB-B89F-32008569EE44}"/>
                </a:ext>
              </a:extLst>
            </p:cNvPr>
            <p:cNvSpPr/>
            <p:nvPr/>
          </p:nvSpPr>
          <p:spPr>
            <a:xfrm>
              <a:off x="412822" y="9509040"/>
              <a:ext cx="5987978" cy="246219"/>
            </a:xfrm>
            <a:prstGeom prst="round2DiagRect">
              <a:avLst>
                <a:gd name="adj1" fmla="val 21825"/>
                <a:gd name="adj2" fmla="val 0"/>
              </a:avLst>
            </a:prstGeom>
            <a:solidFill>
              <a:srgbClr val="026A56"/>
            </a:solidFill>
          </p:spPr>
          <p:style>
            <a:lnRef idx="3">
              <a:schemeClr val="lt1"/>
            </a:lnRef>
            <a:fillRef idx="1">
              <a:schemeClr val="accent1"/>
            </a:fillRef>
            <a:effectRef idx="1">
              <a:schemeClr val="accent1"/>
            </a:effectRef>
            <a:fontRef idx="minor">
              <a:schemeClr val="lt1"/>
            </a:fontRef>
          </p:style>
          <p:txBody>
            <a:bodyPr rtlCol="0" anchor="ctr"/>
            <a:lstStyle/>
            <a:p>
              <a:pPr algn="r"/>
              <a:r>
                <a:rPr lang="en-US" sz="1000" smtClean="0">
                  <a:solidFill>
                    <a:schemeClr val="bg1"/>
                  </a:solidFill>
                  <a:latin typeface="Arial" panose="020B0604020202020204" pitchFamily="34" charset="0"/>
                  <a:cs typeface="Arial" panose="020B0604020202020204" pitchFamily="34" charset="0"/>
                </a:rPr>
                <a:t>Công ty TNHH Công Nghiệp DAICHI - </a:t>
              </a:r>
              <a:r>
                <a:rPr lang="en-US" sz="1000">
                  <a:solidFill>
                    <a:schemeClr val="bg1"/>
                  </a:solidFill>
                  <a:latin typeface="Arial" panose="020B0604020202020204" pitchFamily="34" charset="0"/>
                  <a:cs typeface="Arial" panose="020B0604020202020204" pitchFamily="34" charset="0"/>
                </a:rPr>
                <a:t>Hotline: </a:t>
              </a:r>
              <a:r>
                <a:rPr lang="en-US" sz="1000" smtClean="0">
                  <a:solidFill>
                    <a:schemeClr val="bg1"/>
                  </a:solidFill>
                  <a:latin typeface="Arial" panose="020B0604020202020204" pitchFamily="34" charset="0"/>
                  <a:cs typeface="Arial" panose="020B0604020202020204" pitchFamily="34" charset="0"/>
                </a:rPr>
                <a:t>0966.919.212</a:t>
              </a:r>
              <a:endParaRPr lang="en-US" sz="1000">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8E6F2152-0DE4-493E-9476-3EBE412045B0}"/>
                </a:ext>
              </a:extLst>
            </p:cNvPr>
            <p:cNvSpPr txBox="1"/>
            <p:nvPr/>
          </p:nvSpPr>
          <p:spPr>
            <a:xfrm>
              <a:off x="412510" y="9733757"/>
              <a:ext cx="3179050" cy="184666"/>
            </a:xfrm>
            <a:prstGeom prst="rect">
              <a:avLst/>
            </a:prstGeom>
            <a:noFill/>
          </p:spPr>
          <p:txBody>
            <a:bodyPr wrap="square" rtlCol="0">
              <a:spAutoFit/>
            </a:bodyPr>
            <a:lstStyle/>
            <a:p>
              <a:r>
                <a:rPr lang="en-US" sz="600">
                  <a:latin typeface="Arial" panose="020B0604020202020204" pitchFamily="34" charset="0"/>
                  <a:cs typeface="Arial" panose="020B0604020202020204" pitchFamily="34" charset="0"/>
                </a:rPr>
                <a:t> </a:t>
              </a:r>
              <a:r>
                <a:rPr lang="en-US" sz="600" smtClean="0">
                  <a:latin typeface="Arial" panose="020B0604020202020204" pitchFamily="34" charset="0"/>
                  <a:cs typeface="Arial" panose="020B0604020202020204" pitchFamily="34" charset="0"/>
                  <a:hlinkClick r:id="rId2"/>
                </a:rPr>
                <a:t>www.chichi.vn</a:t>
              </a:r>
              <a:r>
                <a:rPr lang="en-US" sz="600" smtClean="0">
                  <a:latin typeface="Arial" panose="020B0604020202020204" pitchFamily="34" charset="0"/>
                  <a:cs typeface="Arial" panose="020B0604020202020204" pitchFamily="34" charset="0"/>
                </a:rPr>
                <a:t>   </a:t>
              </a:r>
              <a:r>
                <a:rPr lang="en-US" sz="600" smtClean="0">
                  <a:latin typeface="Arial" panose="020B0604020202020204" pitchFamily="34" charset="0"/>
                  <a:cs typeface="Arial" panose="020B0604020202020204" pitchFamily="34" charset="0"/>
                  <a:hlinkClick r:id="rId3"/>
                </a:rPr>
                <a:t>www.bulongdaichi.com</a:t>
              </a:r>
              <a:r>
                <a:rPr lang="en-US" sz="600" smtClean="0">
                  <a:latin typeface="Arial" panose="020B0604020202020204" pitchFamily="34" charset="0"/>
                  <a:cs typeface="Arial" panose="020B0604020202020204" pitchFamily="34" charset="0"/>
                </a:rPr>
                <a:t>  </a:t>
              </a:r>
              <a:r>
                <a:rPr lang="en-US" sz="600">
                  <a:latin typeface="Arial" panose="020B0604020202020204" pitchFamily="34" charset="0"/>
                  <a:cs typeface="Arial" panose="020B0604020202020204" pitchFamily="34" charset="0"/>
                </a:rPr>
                <a:t>- Email: </a:t>
              </a:r>
              <a:r>
                <a:rPr lang="en-US" sz="600" smtClean="0">
                  <a:latin typeface="Arial" panose="020B0604020202020204" pitchFamily="34" charset="0"/>
                  <a:cs typeface="Arial" panose="020B0604020202020204" pitchFamily="34" charset="0"/>
                </a:rPr>
                <a:t>nguyendinhchi.34vn@gmail.com</a:t>
              </a:r>
              <a:endParaRPr lang="en-US" sz="600">
                <a:latin typeface="Arial" panose="020B0604020202020204" pitchFamily="34" charset="0"/>
                <a:cs typeface="Arial" panose="020B0604020202020204" pitchFamily="34" charset="0"/>
              </a:endParaRPr>
            </a:p>
          </p:txBody>
        </p:sp>
      </p:grpSp>
      <p:sp>
        <p:nvSpPr>
          <p:cNvPr id="6" name="Rounded Rectangle 5"/>
          <p:cNvSpPr/>
          <p:nvPr/>
        </p:nvSpPr>
        <p:spPr>
          <a:xfrm>
            <a:off x="568879" y="651890"/>
            <a:ext cx="5675552" cy="5721655"/>
          </a:xfrm>
          <a:prstGeom prst="roundRect">
            <a:avLst>
              <a:gd name="adj" fmla="val 5191"/>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39447067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lumMod val="60000"/>
            <a:lumOff val="40000"/>
          </a:schemeClr>
        </a:solidFill>
      </a:spPr>
      <a:bodyPr wrap="square" rtlCol="0" anchor="ctr">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9870</TotalTime>
  <Words>1288</Words>
  <Application>Microsoft Office PowerPoint</Application>
  <PresentationFormat>A4 Paper (210x297 mm)</PresentationFormat>
  <Paragraphs>235</Paragraphs>
  <Slides>12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.VnBlack</vt:lpstr>
      <vt:lpstr>Arial</vt:lpstr>
      <vt:lpstr>Calibri</vt:lpstr>
      <vt:lpstr>Calibri Light</vt:lpstr>
      <vt:lpstr>Roboto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TAN BEN</dc:creator>
  <cp:lastModifiedBy>ASUS</cp:lastModifiedBy>
  <cp:revision>1278</cp:revision>
  <dcterms:created xsi:type="dcterms:W3CDTF">2020-10-05T04:54:37Z</dcterms:created>
  <dcterms:modified xsi:type="dcterms:W3CDTF">2023-01-09T09:29:15Z</dcterms:modified>
</cp:coreProperties>
</file>